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6" r:id="rId2"/>
    <p:sldId id="347" r:id="rId3"/>
    <p:sldId id="336" r:id="rId4"/>
    <p:sldId id="337" r:id="rId5"/>
    <p:sldId id="341" r:id="rId6"/>
    <p:sldId id="338" r:id="rId7"/>
    <p:sldId id="339" r:id="rId8"/>
    <p:sldId id="340" r:id="rId9"/>
    <p:sldId id="342" r:id="rId10"/>
    <p:sldId id="344" r:id="rId11"/>
    <p:sldId id="345" r:id="rId12"/>
  </p:sldIdLst>
  <p:sldSz cx="9144000" cy="5715000" type="screen16x10"/>
  <p:notesSz cx="6797675" cy="9926638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7FDE"/>
    <a:srgbClr val="E60073"/>
    <a:srgbClr val="CC0066"/>
    <a:srgbClr val="00B888"/>
    <a:srgbClr val="00B0F0"/>
    <a:srgbClr val="3F6EA7"/>
    <a:srgbClr val="00CC99"/>
    <a:srgbClr val="00808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666" y="12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Доля образ. Организаций</c:v>
                </c:pt>
              </c:strCache>
            </c:strRef>
          </c:tx>
          <c:spPr>
            <a:solidFill>
              <a:srgbClr val="F2AC44"/>
            </a:solidFill>
            <a:ln w="2538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387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25387"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132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1B-48A4-85CD-63B547EB1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5222504"/>
        <c:axId val="132777016"/>
      </c:barChart>
      <c:catAx>
        <c:axId val="31522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777016"/>
        <c:crosses val="autoZero"/>
        <c:auto val="1"/>
        <c:lblAlgn val="ctr"/>
        <c:lblOffset val="100"/>
        <c:noMultiLvlLbl val="0"/>
      </c:catAx>
      <c:valAx>
        <c:axId val="132777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15222504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45788364287702E-2"/>
          <c:y val="0.16612382110949783"/>
          <c:w val="0.88510842327142469"/>
          <c:h val="0.5830009824230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Доля образ. Организаций</c:v>
                </c:pt>
              </c:strCache>
            </c:strRef>
          </c:tx>
          <c:spPr>
            <a:solidFill>
              <a:srgbClr val="F2AC44"/>
            </a:solidFill>
            <a:ln w="25387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25387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25387">
                <a:noFill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fld id="{4C1EE0C0-4CBE-4F5C-8100-2C9CB0092AF3}" type="VALUE">
                      <a:rPr lang="en-US" sz="120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F30BB2D-3979-4108-A10B-0AEA7A09B35C}" type="VALUE">
                      <a:rPr lang="en-US" sz="120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1B-48A4-85CD-63B547EB1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809688"/>
        <c:axId val="308808904"/>
      </c:barChart>
      <c:catAx>
        <c:axId val="308809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08904"/>
        <c:crosses val="autoZero"/>
        <c:auto val="1"/>
        <c:lblAlgn val="ctr"/>
        <c:lblOffset val="100"/>
        <c:noMultiLvlLbl val="0"/>
      </c:catAx>
      <c:valAx>
        <c:axId val="308808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0880968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392560635680259E-2"/>
          <c:y val="9.2277429416353515E-2"/>
          <c:w val="0.57523227933724874"/>
          <c:h val="0.6670191748138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Доля образовательных организаций</c:v>
                </c:pt>
              </c:strCache>
            </c:strRef>
          </c:tx>
          <c:spPr>
            <a:solidFill>
              <a:srgbClr val="F2AC44"/>
            </a:solidFill>
            <a:ln w="25387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65</c:v>
                </c:pt>
                <c:pt idx="1">
                  <c:v>70</c:v>
                </c:pt>
                <c:pt idx="2">
                  <c:v>75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36-4080-9030-47A8B71FAA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Доля муниципалитетов, в которых создана ЦОС</c:v>
                </c:pt>
              </c:strCache>
            </c:strRef>
          </c:tx>
          <c:spPr>
            <a:solidFill>
              <a:srgbClr val="D93333"/>
            </a:solidFill>
            <a:ln w="25387">
              <a:noFill/>
            </a:ln>
          </c:spPr>
          <c:invertIfNegative val="0"/>
          <c:dLbls>
            <c:dLbl>
              <c:idx val="1"/>
              <c:layout>
                <c:manualLayout>
                  <c:x val="7.5115734419941909E-3"/>
                  <c:y val="1.3665590097934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36-4080-9030-47A8B71FAAA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023146883988382E-2"/>
                  <c:y val="6.83279504896746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936-4080-9030-47A8B71FAAA7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7.5115734419941909E-3"/>
                  <c:y val="1.36655900979349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36-4080-9030-47A8B71FAAA7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5115734419941909E-3"/>
                  <c:y val="2.73311801958698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936-4080-9030-47A8B71FAAA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50540093959728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936-4080-9030-47A8B71FAAA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</c:v>
                </c:pt>
                <c:pt idx="1">
                  <c:v>25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936-4080-9030-47A8B71FA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810080"/>
        <c:axId val="308806944"/>
      </c:barChart>
      <c:catAx>
        <c:axId val="30881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06944"/>
        <c:crosses val="autoZero"/>
        <c:auto val="1"/>
        <c:lblAlgn val="ctr"/>
        <c:lblOffset val="100"/>
        <c:noMultiLvlLbl val="0"/>
      </c:catAx>
      <c:valAx>
        <c:axId val="308806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8810080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62006849472932113"/>
          <c:y val="0.17506091829583337"/>
          <c:w val="0.28758200405227308"/>
          <c:h val="0.6647340844633532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Доля образ. Организаций</c:v>
                </c:pt>
              </c:strCache>
            </c:strRef>
          </c:tx>
          <c:spPr>
            <a:solidFill>
              <a:srgbClr val="F2AC44"/>
            </a:solidFill>
            <a:ln w="25387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 w="25387"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</c:v>
                </c:pt>
                <c:pt idx="1">
                  <c:v>75</c:v>
                </c:pt>
                <c:pt idx="2">
                  <c:v>76</c:v>
                </c:pt>
                <c:pt idx="3">
                  <c:v>77</c:v>
                </c:pt>
                <c:pt idx="4">
                  <c:v>78.5</c:v>
                </c:pt>
                <c:pt idx="5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22-42CC-ADF4-782791384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808120"/>
        <c:axId val="308800280"/>
      </c:barChart>
      <c:catAx>
        <c:axId val="308808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8800280"/>
        <c:crosses val="autoZero"/>
        <c:auto val="1"/>
        <c:lblAlgn val="ctr"/>
        <c:lblOffset val="100"/>
        <c:noMultiLvlLbl val="0"/>
      </c:catAx>
      <c:valAx>
        <c:axId val="308800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0880812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48F33-98B6-4246-9979-B8299A1397F8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8433C-4115-4D88-B01F-6D44356EAB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F64E4-B025-4D37-836D-92F47041FED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54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7293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53478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26096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5078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8707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016080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003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24161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0F7D4-76C9-4A6D-A88E-A976461826A8}" type="slidenum">
              <a:rPr lang="en-US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4011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2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8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40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6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6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83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9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0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6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346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C8F8-043A-4ABD-8396-A62CACEDED24}" type="datetimeFigureOut">
              <a:rPr lang="ru-RU" smtClean="0"/>
              <a:pPr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88C67-B573-4C23-94BF-A864489A91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4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5.wdp"/><Relationship Id="rId5" Type="http://schemas.openxmlformats.org/officeDocument/2006/relationships/image" Target="../media/image10.png"/><Relationship Id="rId10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3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6" Type="http://schemas.openxmlformats.org/officeDocument/2006/relationships/hyperlink" Target="http://www.strategy48.ru/" TargetMode="External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6" Type="http://schemas.microsoft.com/office/2007/relationships/hdphoto" Target="../media/hdphoto7.wdp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microsoft.com/office/2007/relationships/hdphoto" Target="../media/hdphoto8.wdp"/><Relationship Id="rId4" Type="http://schemas.openxmlformats.org/officeDocument/2006/relationships/chart" Target="../charts/chart4.xml"/><Relationship Id="rId9" Type="http://schemas.openxmlformats.org/officeDocument/2006/relationships/image" Target="../media/image15.jpe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shelagin\Pictures\fon33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6000"/>
                    </a14:imgEffect>
                  </a14:imgLayer>
                </a14:imgProps>
              </a:ext>
            </a:extLst>
          </a:blip>
          <a:srcRect l="23612" t="35180" r="13673" b="27141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олилиния 8"/>
          <p:cNvSpPr/>
          <p:nvPr/>
        </p:nvSpPr>
        <p:spPr>
          <a:xfrm flipH="1" flipV="1">
            <a:off x="7488757" y="5955968"/>
            <a:ext cx="1362635" cy="288204"/>
          </a:xfrm>
          <a:custGeom>
            <a:avLst/>
            <a:gdLst>
              <a:gd name="connsiteX0" fmla="*/ 0 w 9144000"/>
              <a:gd name="connsiteY0" fmla="*/ 412377 h 412377"/>
              <a:gd name="connsiteX1" fmla="*/ 717176 w 9144000"/>
              <a:gd name="connsiteY1" fmla="*/ 0 h 412377"/>
              <a:gd name="connsiteX2" fmla="*/ 9144000 w 9144000"/>
              <a:gd name="connsiteY2" fmla="*/ 0 h 412377"/>
              <a:gd name="connsiteX3" fmla="*/ 9144000 w 9144000"/>
              <a:gd name="connsiteY3" fmla="*/ 0 h 412377"/>
              <a:gd name="connsiteX0" fmla="*/ 0 w 9144000"/>
              <a:gd name="connsiteY0" fmla="*/ 412623 h 412623"/>
              <a:gd name="connsiteX1" fmla="*/ 717176 w 9144000"/>
              <a:gd name="connsiteY1" fmla="*/ 246 h 412623"/>
              <a:gd name="connsiteX2" fmla="*/ 4273224 w 9144000"/>
              <a:gd name="connsiteY2" fmla="*/ 0 h 412623"/>
              <a:gd name="connsiteX3" fmla="*/ 9144000 w 9144000"/>
              <a:gd name="connsiteY3" fmla="*/ 246 h 412623"/>
              <a:gd name="connsiteX4" fmla="*/ 9144000 w 9144000"/>
              <a:gd name="connsiteY4" fmla="*/ 246 h 412623"/>
              <a:gd name="connsiteX0" fmla="*/ 0 w 9144000"/>
              <a:gd name="connsiteY0" fmla="*/ 412623 h 412623"/>
              <a:gd name="connsiteX1" fmla="*/ 717176 w 9144000"/>
              <a:gd name="connsiteY1" fmla="*/ 246 h 412623"/>
              <a:gd name="connsiteX2" fmla="*/ 4273224 w 9144000"/>
              <a:gd name="connsiteY2" fmla="*/ 0 h 412623"/>
              <a:gd name="connsiteX3" fmla="*/ 9144000 w 9144000"/>
              <a:gd name="connsiteY3" fmla="*/ 246 h 412623"/>
              <a:gd name="connsiteX0" fmla="*/ 0 w 4273224"/>
              <a:gd name="connsiteY0" fmla="*/ 412623 h 412623"/>
              <a:gd name="connsiteX1" fmla="*/ 717176 w 4273224"/>
              <a:gd name="connsiteY1" fmla="*/ 246 h 412623"/>
              <a:gd name="connsiteX2" fmla="*/ 4273224 w 4273224"/>
              <a:gd name="connsiteY2" fmla="*/ 0 h 41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3224" h="412623">
                <a:moveTo>
                  <a:pt x="0" y="412623"/>
                </a:moveTo>
                <a:lnTo>
                  <a:pt x="717176" y="246"/>
                </a:lnTo>
                <a:lnTo>
                  <a:pt x="4273224" y="0"/>
                </a:lnTo>
              </a:path>
            </a:pathLst>
          </a:cu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432" y="0"/>
            <a:ext cx="713232" cy="5715000"/>
          </a:xfrm>
          <a:prstGeom prst="rect">
            <a:avLst/>
          </a:prstGeom>
          <a:solidFill>
            <a:srgbClr val="B9CDE5">
              <a:alpha val="6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3288" y="85764"/>
            <a:ext cx="381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ПЕРЕЧЕНЬ РЕГИОНАЛЬНЫХ ПРОЕКТОВ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ЛИПЕЦКОЙ ОБЛАСТИ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18288" y="667512"/>
            <a:ext cx="8147304" cy="173736"/>
          </a:xfrm>
          <a:custGeom>
            <a:avLst/>
            <a:gdLst>
              <a:gd name="connsiteX0" fmla="*/ 0 w 8147304"/>
              <a:gd name="connsiteY0" fmla="*/ 173736 h 173736"/>
              <a:gd name="connsiteX1" fmla="*/ 713232 w 8147304"/>
              <a:gd name="connsiteY1" fmla="*/ 0 h 173736"/>
              <a:gd name="connsiteX2" fmla="*/ 8147304 w 8147304"/>
              <a:gd name="connsiteY2" fmla="*/ 0 h 17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7304" h="173736">
                <a:moveTo>
                  <a:pt x="0" y="173736"/>
                </a:moveTo>
                <a:lnTo>
                  <a:pt x="713232" y="0"/>
                </a:lnTo>
                <a:lnTo>
                  <a:pt x="8147304" y="0"/>
                </a:lnTo>
              </a:path>
            </a:pathLst>
          </a:custGeom>
          <a:noFill/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-9146" y="0"/>
            <a:ext cx="72000" cy="5715000"/>
            <a:chOff x="-1" y="0"/>
            <a:chExt cx="45720" cy="5715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" y="841276"/>
              <a:ext cx="45719" cy="48737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0"/>
              <a:ext cx="45719" cy="84127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32226" r="5625" b="37109"/>
          <a:stretch/>
        </p:blipFill>
        <p:spPr bwMode="auto">
          <a:xfrm>
            <a:off x="8460432" y="121146"/>
            <a:ext cx="511893" cy="648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641200" y="1394090"/>
            <a:ext cx="931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/>
              <a:t>Учитель </a:t>
            </a:r>
            <a:endParaRPr lang="ru-RU" sz="1400" b="1" dirty="0" smtClean="0"/>
          </a:p>
          <a:p>
            <a:pPr>
              <a:spcAft>
                <a:spcPts val="0"/>
              </a:spcAft>
            </a:pPr>
            <a:r>
              <a:rPr lang="ru-RU" sz="1400" b="1" dirty="0" smtClean="0"/>
              <a:t>будущего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43005" y="1889735"/>
            <a:ext cx="1438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/>
              <a:t>Молодые </a:t>
            </a:r>
            <a:endParaRPr lang="ru-RU" sz="1400" b="1" dirty="0" smtClean="0"/>
          </a:p>
          <a:p>
            <a:pPr>
              <a:spcAft>
                <a:spcPts val="0"/>
              </a:spcAft>
            </a:pPr>
            <a:r>
              <a:rPr lang="ru-RU" sz="1400" b="1" dirty="0" smtClean="0"/>
              <a:t>профессионалы</a:t>
            </a:r>
            <a:endParaRPr lang="ru-RU" sz="1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172940" y="2698384"/>
            <a:ext cx="12803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/>
              <a:t>Новые </a:t>
            </a:r>
            <a:endParaRPr lang="ru-RU" sz="1400" b="1" dirty="0" smtClean="0"/>
          </a:p>
          <a:p>
            <a:pPr>
              <a:spcAft>
                <a:spcPts val="0"/>
              </a:spcAft>
            </a:pPr>
            <a:r>
              <a:rPr lang="ru-RU" sz="1400" b="1" dirty="0" smtClean="0"/>
              <a:t>возможности </a:t>
            </a:r>
          </a:p>
          <a:p>
            <a:pPr>
              <a:spcAft>
                <a:spcPts val="0"/>
              </a:spcAft>
            </a:pPr>
            <a:r>
              <a:rPr lang="ru-RU" sz="1400" b="1" dirty="0" smtClean="0"/>
              <a:t>для </a:t>
            </a:r>
            <a:r>
              <a:rPr lang="ru-RU" sz="1400" b="1" dirty="0"/>
              <a:t>каждого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26367" y="3896472"/>
            <a:ext cx="1162498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60"/>
              </a:lnSpc>
              <a:spcAft>
                <a:spcPts val="0"/>
              </a:spcAft>
            </a:pPr>
            <a:r>
              <a:rPr lang="ru-RU" sz="1400" b="1" dirty="0"/>
              <a:t>Социальная </a:t>
            </a:r>
            <a:endParaRPr lang="ru-RU" sz="1400" b="1" dirty="0" smtClean="0"/>
          </a:p>
          <a:p>
            <a:pPr>
              <a:lnSpc>
                <a:spcPts val="1660"/>
              </a:lnSpc>
              <a:spcAft>
                <a:spcPts val="0"/>
              </a:spcAft>
            </a:pPr>
            <a:r>
              <a:rPr lang="ru-RU" sz="1400" b="1" dirty="0" smtClean="0"/>
              <a:t>активность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52195" y="1872830"/>
            <a:ext cx="1239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400" b="1" dirty="0" smtClean="0"/>
              <a:t>Современная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400" b="1" dirty="0" smtClean="0"/>
              <a:t>школа</a:t>
            </a:r>
            <a:endParaRPr lang="ru-RU" sz="1400" b="1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80845" y="2689773"/>
            <a:ext cx="88851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b="1" dirty="0"/>
              <a:t>Успех </a:t>
            </a:r>
            <a:endParaRPr lang="ru-RU" sz="1400" b="1" dirty="0" smtClean="0"/>
          </a:p>
          <a:p>
            <a:pPr algn="r">
              <a:spcAft>
                <a:spcPts val="0"/>
              </a:spcAft>
            </a:pPr>
            <a:r>
              <a:rPr lang="ru-RU" sz="1400" b="1" dirty="0" smtClean="0"/>
              <a:t>каждого </a:t>
            </a:r>
          </a:p>
          <a:p>
            <a:pPr algn="r">
              <a:spcAft>
                <a:spcPts val="0"/>
              </a:spcAft>
            </a:pPr>
            <a:r>
              <a:rPr lang="ru-RU" sz="1400" b="1" dirty="0" smtClean="0"/>
              <a:t>ребенка 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55150" y="3999876"/>
            <a:ext cx="1859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b="1" dirty="0" smtClean="0"/>
              <a:t>Поддержка семей</a:t>
            </a:r>
            <a:r>
              <a:rPr lang="ru-RU" sz="1400" b="1" dirty="0"/>
              <a:t>, </a:t>
            </a:r>
          </a:p>
          <a:p>
            <a:pPr algn="r">
              <a:spcAft>
                <a:spcPts val="0"/>
              </a:spcAft>
            </a:pPr>
            <a:r>
              <a:rPr lang="ru-RU" sz="1400" b="1" dirty="0" smtClean="0"/>
              <a:t>имеющих детей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33642" y="4541765"/>
            <a:ext cx="156498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b="1" dirty="0" smtClean="0"/>
              <a:t>Цифровая</a:t>
            </a:r>
          </a:p>
          <a:p>
            <a:pPr algn="r">
              <a:spcAft>
                <a:spcPts val="0"/>
              </a:spcAft>
            </a:pPr>
            <a:r>
              <a:rPr lang="ru-RU" sz="1400" b="1" dirty="0" smtClean="0"/>
              <a:t>образовательная</a:t>
            </a:r>
          </a:p>
          <a:p>
            <a:pPr algn="r">
              <a:spcAft>
                <a:spcPts val="0"/>
              </a:spcAft>
            </a:pPr>
            <a:r>
              <a:rPr lang="ru-RU" sz="1400" b="1" dirty="0" smtClean="0"/>
              <a:t>среда</a:t>
            </a:r>
            <a:endParaRPr lang="ru-RU" sz="1400" b="1" dirty="0">
              <a:ea typeface="Calibri"/>
              <a:cs typeface="Times New Roman"/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4512104" y="1932974"/>
            <a:ext cx="0" cy="323168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0"/>
              <a:gd name="connsiteY0" fmla="*/ 0 h 781702"/>
              <a:gd name="connsiteX1" fmla="*/ 0 w 0"/>
              <a:gd name="connsiteY1" fmla="*/ 781702 h 781702"/>
              <a:gd name="connsiteX0" fmla="*/ -5938 w 0"/>
              <a:gd name="connsiteY0" fmla="*/ 0 h 8785"/>
              <a:gd name="connsiteX1" fmla="*/ 0 w 0"/>
              <a:gd name="connsiteY1" fmla="*/ 8785 h 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785">
                <a:moveTo>
                  <a:pt x="-5938" y="0"/>
                </a:moveTo>
                <a:lnTo>
                  <a:pt x="0" y="8785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H="1">
            <a:off x="5142888" y="2291790"/>
            <a:ext cx="378234" cy="302731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3416"/>
              <a:gd name="connsiteY0" fmla="*/ 0 h 640458"/>
              <a:gd name="connsiteX1" fmla="*/ 13416 w 13416"/>
              <a:gd name="connsiteY1" fmla="*/ 640458 h 640458"/>
              <a:gd name="connsiteX0" fmla="*/ 0 w 12140"/>
              <a:gd name="connsiteY0" fmla="*/ 0 h 575831"/>
              <a:gd name="connsiteX1" fmla="*/ 12140 w 12140"/>
              <a:gd name="connsiteY1" fmla="*/ 575831 h 575831"/>
              <a:gd name="connsiteX0" fmla="*/ 0 w 9686"/>
              <a:gd name="connsiteY0" fmla="*/ 0 h 464203"/>
              <a:gd name="connsiteX1" fmla="*/ 9686 w 9686"/>
              <a:gd name="connsiteY1" fmla="*/ 464203 h 46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86" h="464203">
                <a:moveTo>
                  <a:pt x="0" y="0"/>
                </a:moveTo>
                <a:lnTo>
                  <a:pt x="9686" y="464203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5037885" flipH="1">
            <a:off x="5077204" y="3570662"/>
            <a:ext cx="461147" cy="38031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4525"/>
              <a:gd name="connsiteY0" fmla="*/ 0 h 671134"/>
              <a:gd name="connsiteX1" fmla="*/ 14525 w 14525"/>
              <a:gd name="connsiteY1" fmla="*/ 671134 h 671134"/>
              <a:gd name="connsiteX0" fmla="*/ 0 w 12698"/>
              <a:gd name="connsiteY0" fmla="*/ 0 h 616187"/>
              <a:gd name="connsiteX1" fmla="*/ 12698 w 12698"/>
              <a:gd name="connsiteY1" fmla="*/ 616187 h 616187"/>
              <a:gd name="connsiteX0" fmla="*/ 0 w 9928"/>
              <a:gd name="connsiteY0" fmla="*/ 0 h 472082"/>
              <a:gd name="connsiteX1" fmla="*/ 9928 w 9928"/>
              <a:gd name="connsiteY1" fmla="*/ 472082 h 47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28" h="472082">
                <a:moveTo>
                  <a:pt x="0" y="0"/>
                </a:moveTo>
                <a:lnTo>
                  <a:pt x="9928" y="472082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flipH="1">
            <a:off x="5285453" y="3059179"/>
            <a:ext cx="501887" cy="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9" h="965770">
                <a:moveTo>
                  <a:pt x="0" y="0"/>
                </a:moveTo>
                <a:lnTo>
                  <a:pt x="20549" y="96577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588149" y="2291790"/>
            <a:ext cx="307745" cy="270928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3416"/>
              <a:gd name="connsiteY0" fmla="*/ 0 h 640458"/>
              <a:gd name="connsiteX1" fmla="*/ 13416 w 13416"/>
              <a:gd name="connsiteY1" fmla="*/ 640458 h 640458"/>
              <a:gd name="connsiteX0" fmla="*/ 0 w 10499"/>
              <a:gd name="connsiteY0" fmla="*/ 0 h 505481"/>
              <a:gd name="connsiteX1" fmla="*/ 10499 w 10499"/>
              <a:gd name="connsiteY1" fmla="*/ 505481 h 505481"/>
              <a:gd name="connsiteX0" fmla="*/ 0 w 9795"/>
              <a:gd name="connsiteY0" fmla="*/ 0 h 476139"/>
              <a:gd name="connsiteX1" fmla="*/ 9795 w 9795"/>
              <a:gd name="connsiteY1" fmla="*/ 476139 h 476139"/>
              <a:gd name="connsiteX0" fmla="*/ 0 w 9589"/>
              <a:gd name="connsiteY0" fmla="*/ 0 h 9507"/>
              <a:gd name="connsiteX1" fmla="*/ 9589 w 9589"/>
              <a:gd name="connsiteY1" fmla="*/ 9507 h 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89" h="9507">
                <a:moveTo>
                  <a:pt x="0" y="0"/>
                </a:moveTo>
                <a:lnTo>
                  <a:pt x="9589" y="9507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6562115">
            <a:off x="3469599" y="3561783"/>
            <a:ext cx="491312" cy="366632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4525"/>
              <a:gd name="connsiteY0" fmla="*/ 0 h 671134"/>
              <a:gd name="connsiteX1" fmla="*/ 14525 w 14525"/>
              <a:gd name="connsiteY1" fmla="*/ 671134 h 671134"/>
              <a:gd name="connsiteX0" fmla="*/ 0 w 14263"/>
              <a:gd name="connsiteY0" fmla="*/ 0 h 701993"/>
              <a:gd name="connsiteX1" fmla="*/ 14263 w 14263"/>
              <a:gd name="connsiteY1" fmla="*/ 701993 h 701993"/>
              <a:gd name="connsiteX0" fmla="*/ 0 w 11478"/>
              <a:gd name="connsiteY0" fmla="*/ 0 h 562943"/>
              <a:gd name="connsiteX1" fmla="*/ 11478 w 11478"/>
              <a:gd name="connsiteY1" fmla="*/ 562943 h 562943"/>
              <a:gd name="connsiteX0" fmla="*/ 0 w 10483"/>
              <a:gd name="connsiteY0" fmla="*/ 0 h 513282"/>
              <a:gd name="connsiteX1" fmla="*/ 10483 w 10483"/>
              <a:gd name="connsiteY1" fmla="*/ 513282 h 5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83" h="513282">
                <a:moveTo>
                  <a:pt x="0" y="0"/>
                </a:moveTo>
                <a:lnTo>
                  <a:pt x="10483" y="513282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Кольцо 37"/>
          <p:cNvSpPr/>
          <p:nvPr/>
        </p:nvSpPr>
        <p:spPr>
          <a:xfrm>
            <a:off x="4326611" y="1500593"/>
            <a:ext cx="360000" cy="360000"/>
          </a:xfrm>
          <a:prstGeom prst="donut">
            <a:avLst>
              <a:gd name="adj" fmla="val 25090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Кольцо 38"/>
          <p:cNvSpPr/>
          <p:nvPr/>
        </p:nvSpPr>
        <p:spPr>
          <a:xfrm>
            <a:off x="5526706" y="1995670"/>
            <a:ext cx="360000" cy="360000"/>
          </a:xfrm>
          <a:prstGeom prst="donut">
            <a:avLst>
              <a:gd name="adj" fmla="val 250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ольцо 39"/>
          <p:cNvSpPr/>
          <p:nvPr/>
        </p:nvSpPr>
        <p:spPr>
          <a:xfrm>
            <a:off x="5865204" y="2922399"/>
            <a:ext cx="360000" cy="360000"/>
          </a:xfrm>
          <a:prstGeom prst="donut">
            <a:avLst>
              <a:gd name="adj" fmla="val 250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ольцо 40"/>
          <p:cNvSpPr/>
          <p:nvPr/>
        </p:nvSpPr>
        <p:spPr>
          <a:xfrm>
            <a:off x="5495072" y="3977203"/>
            <a:ext cx="360000" cy="360000"/>
          </a:xfrm>
          <a:prstGeom prst="donut">
            <a:avLst>
              <a:gd name="adj" fmla="val 2509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Кольцо 41"/>
          <p:cNvSpPr/>
          <p:nvPr/>
        </p:nvSpPr>
        <p:spPr>
          <a:xfrm flipH="1">
            <a:off x="3233297" y="1976420"/>
            <a:ext cx="366709" cy="360000"/>
          </a:xfrm>
          <a:prstGeom prst="donut">
            <a:avLst>
              <a:gd name="adj" fmla="val 2509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Кольцо 42"/>
          <p:cNvSpPr/>
          <p:nvPr/>
        </p:nvSpPr>
        <p:spPr>
          <a:xfrm flipH="1">
            <a:off x="2835840" y="2940198"/>
            <a:ext cx="366709" cy="360000"/>
          </a:xfrm>
          <a:prstGeom prst="donut">
            <a:avLst>
              <a:gd name="adj" fmla="val 2509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Кольцо 43"/>
          <p:cNvSpPr/>
          <p:nvPr/>
        </p:nvSpPr>
        <p:spPr>
          <a:xfrm flipH="1">
            <a:off x="3172856" y="3936120"/>
            <a:ext cx="366709" cy="360000"/>
          </a:xfrm>
          <a:prstGeom prst="donut">
            <a:avLst>
              <a:gd name="adj" fmla="val 250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Кольцо 44"/>
          <p:cNvSpPr/>
          <p:nvPr/>
        </p:nvSpPr>
        <p:spPr>
          <a:xfrm flipH="1">
            <a:off x="4341343" y="4464612"/>
            <a:ext cx="366709" cy="360000"/>
          </a:xfrm>
          <a:prstGeom prst="donut">
            <a:avLst>
              <a:gd name="adj" fmla="val 2509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олилиния 45"/>
          <p:cNvSpPr/>
          <p:nvPr/>
        </p:nvSpPr>
        <p:spPr>
          <a:xfrm flipH="1">
            <a:off x="3287208" y="3108856"/>
            <a:ext cx="465430" cy="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9" h="965770">
                <a:moveTo>
                  <a:pt x="0" y="0"/>
                </a:moveTo>
                <a:lnTo>
                  <a:pt x="20549" y="96577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4509543" y="4245855"/>
            <a:ext cx="0" cy="21600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0"/>
              <a:gd name="connsiteY0" fmla="*/ 0 h 781702"/>
              <a:gd name="connsiteX1" fmla="*/ 0 w 0"/>
              <a:gd name="connsiteY1" fmla="*/ 781702 h 781702"/>
              <a:gd name="connsiteX0" fmla="*/ -5938 w 0"/>
              <a:gd name="connsiteY0" fmla="*/ 0 h 8785"/>
              <a:gd name="connsiteX1" fmla="*/ 0 w 0"/>
              <a:gd name="connsiteY1" fmla="*/ 8785 h 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785">
                <a:moveTo>
                  <a:pt x="-5938" y="0"/>
                </a:moveTo>
                <a:lnTo>
                  <a:pt x="0" y="8785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46258" y="2288798"/>
            <a:ext cx="1555501" cy="1989170"/>
          </a:xfrm>
          <a:prstGeom prst="rect">
            <a:avLst/>
          </a:prstGeom>
        </p:spPr>
      </p:pic>
      <p:pic>
        <p:nvPicPr>
          <p:cNvPr id="49" name="Picture 2" descr="&#10; Ð£ÐÐ¸Ð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66" y="84868"/>
            <a:ext cx="504056" cy="504056"/>
          </a:xfrm>
          <a:prstGeom prst="rect">
            <a:avLst/>
          </a:prstGeom>
          <a:noFill/>
          <a:effectLst>
            <a:outerShdw blurRad="190500" sx="102000" sy="102000" algn="ctr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Прямоугольник 50"/>
          <p:cNvSpPr/>
          <p:nvPr/>
        </p:nvSpPr>
        <p:spPr>
          <a:xfrm>
            <a:off x="1333884" y="1436834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Дистанционные </a:t>
            </a:r>
          </a:p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технологии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46639" y="3000003"/>
            <a:ext cx="979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Одаренные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36605" y="2247064"/>
            <a:ext cx="1303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Рабочие кадры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передовых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технологий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82205" y="1323015"/>
            <a:ext cx="117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Эффективное </a:t>
            </a:r>
          </a:p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905904" y="815658"/>
            <a:ext cx="920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Школьный </a:t>
            </a:r>
          </a:p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автобус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49155" y="4902000"/>
            <a:ext cx="2497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Развитие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профессиональных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компетенций педагогов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459" y="3504810"/>
            <a:ext cx="2497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Информационные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лектронные системы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56390" y="799847"/>
            <a:ext cx="125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Гранты в сфере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образования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2" name="Кольцо 61"/>
          <p:cNvSpPr/>
          <p:nvPr/>
        </p:nvSpPr>
        <p:spPr>
          <a:xfrm flipH="1">
            <a:off x="1580652" y="3064908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4" name="Кольцо 63"/>
          <p:cNvSpPr/>
          <p:nvPr/>
        </p:nvSpPr>
        <p:spPr>
          <a:xfrm flipH="1">
            <a:off x="2951658" y="1370680"/>
            <a:ext cx="180000" cy="180000"/>
          </a:xfrm>
          <a:prstGeom prst="donut">
            <a:avLst>
              <a:gd name="adj" fmla="val 2509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5" name="Кольцо 64"/>
          <p:cNvSpPr/>
          <p:nvPr/>
        </p:nvSpPr>
        <p:spPr>
          <a:xfrm flipH="1">
            <a:off x="1191591" y="1498007"/>
            <a:ext cx="180000" cy="180000"/>
          </a:xfrm>
          <a:prstGeom prst="donut">
            <a:avLst>
              <a:gd name="adj" fmla="val 2509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6" name="Кольцо 65"/>
          <p:cNvSpPr/>
          <p:nvPr/>
        </p:nvSpPr>
        <p:spPr>
          <a:xfrm flipH="1">
            <a:off x="765980" y="874904"/>
            <a:ext cx="180000" cy="180000"/>
          </a:xfrm>
          <a:prstGeom prst="donut">
            <a:avLst>
              <a:gd name="adj" fmla="val 2509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7" name="Кольцо 66"/>
          <p:cNvSpPr/>
          <p:nvPr/>
        </p:nvSpPr>
        <p:spPr>
          <a:xfrm flipH="1">
            <a:off x="2616605" y="4949671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Кольцо 67"/>
          <p:cNvSpPr/>
          <p:nvPr/>
        </p:nvSpPr>
        <p:spPr>
          <a:xfrm flipH="1">
            <a:off x="2459846" y="3588317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Кольцо 68"/>
          <p:cNvSpPr/>
          <p:nvPr/>
        </p:nvSpPr>
        <p:spPr>
          <a:xfrm flipH="1">
            <a:off x="3908497" y="863325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Кольцо 69"/>
          <p:cNvSpPr/>
          <p:nvPr/>
        </p:nvSpPr>
        <p:spPr>
          <a:xfrm flipH="1">
            <a:off x="1911891" y="2298607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336295" y="1936823"/>
            <a:ext cx="125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Безопасность школ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913932" y="2505187"/>
            <a:ext cx="991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Ликвидация </a:t>
            </a:r>
            <a:r>
              <a:rPr lang="en-US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 </a:t>
            </a: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смены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335202" y="3535330"/>
            <a:ext cx="125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Доступная среда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719107" y="4127566"/>
            <a:ext cx="1823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Школы с низкими результатами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254911" y="4708225"/>
            <a:ext cx="1440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Персонификация дополнительного образования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041744" y="4660604"/>
            <a:ext cx="1450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Библиотечно-информационные центры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320979" y="5285642"/>
            <a:ext cx="12589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Ясли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7319576" y="2940800"/>
            <a:ext cx="1462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Модернизация технологий и содержания обучения 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(ФГОС)</a:t>
            </a:r>
            <a:endParaRPr lang="ru-RU" sz="12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79" name="Кольцо 78"/>
          <p:cNvSpPr/>
          <p:nvPr/>
        </p:nvSpPr>
        <p:spPr>
          <a:xfrm flipH="1">
            <a:off x="7965442" y="5331780"/>
            <a:ext cx="180000" cy="180000"/>
          </a:xfrm>
          <a:prstGeom prst="donut">
            <a:avLst>
              <a:gd name="adj" fmla="val 2509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Кольцо 79"/>
          <p:cNvSpPr/>
          <p:nvPr/>
        </p:nvSpPr>
        <p:spPr>
          <a:xfrm flipH="1">
            <a:off x="8565284" y="2000323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1" name="Кольцо 80"/>
          <p:cNvSpPr/>
          <p:nvPr/>
        </p:nvSpPr>
        <p:spPr>
          <a:xfrm flipH="1">
            <a:off x="7874770" y="2578330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Кольцо 81"/>
          <p:cNvSpPr/>
          <p:nvPr/>
        </p:nvSpPr>
        <p:spPr>
          <a:xfrm flipH="1">
            <a:off x="8734425" y="3000564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3" name="Кольцо 82"/>
          <p:cNvSpPr/>
          <p:nvPr/>
        </p:nvSpPr>
        <p:spPr>
          <a:xfrm flipH="1">
            <a:off x="7596989" y="3608475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4" name="Кольцо 83"/>
          <p:cNvSpPr/>
          <p:nvPr/>
        </p:nvSpPr>
        <p:spPr>
          <a:xfrm flipH="1">
            <a:off x="8499802" y="4175636"/>
            <a:ext cx="180000" cy="180000"/>
          </a:xfrm>
          <a:prstGeom prst="donut">
            <a:avLst>
              <a:gd name="adj" fmla="val 2509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5" name="Кольцо 84"/>
          <p:cNvSpPr/>
          <p:nvPr/>
        </p:nvSpPr>
        <p:spPr>
          <a:xfrm flipH="1">
            <a:off x="5096858" y="4731219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6" name="Кольцо 85"/>
          <p:cNvSpPr/>
          <p:nvPr/>
        </p:nvSpPr>
        <p:spPr>
          <a:xfrm flipH="1">
            <a:off x="6899133" y="4741468"/>
            <a:ext cx="180000" cy="180000"/>
          </a:xfrm>
          <a:prstGeom prst="donut">
            <a:avLst>
              <a:gd name="adj" fmla="val 2509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734196" y="1287029"/>
            <a:ext cx="903895" cy="448405"/>
          </a:xfrm>
          <a:prstGeom prst="rect">
            <a:avLst/>
          </a:prstGeom>
          <a:solidFill>
            <a:schemeClr val="accent4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318,8</a:t>
            </a:r>
          </a:p>
          <a:p>
            <a:pPr algn="ctr"/>
            <a:r>
              <a:rPr lang="ru-RU" sz="1100" b="1" dirty="0" smtClean="0"/>
              <a:t>млн. руб.</a:t>
            </a:r>
            <a:endParaRPr lang="ru-RU" sz="11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114808" y="1278031"/>
            <a:ext cx="1624493" cy="448403"/>
          </a:xfrm>
          <a:prstGeom prst="rect">
            <a:avLst/>
          </a:prstGeom>
          <a:solidFill>
            <a:schemeClr val="accent4">
              <a:lumMod val="75000"/>
              <a:alpha val="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Областные</a:t>
            </a:r>
          </a:p>
          <a:p>
            <a:pPr algn="r"/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 проекты - 2018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734196" y="801494"/>
            <a:ext cx="903895" cy="448405"/>
          </a:xfrm>
          <a:prstGeom prst="rect">
            <a:avLst/>
          </a:prstGeom>
          <a:solidFill>
            <a:srgbClr val="0062A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553,6 </a:t>
            </a:r>
            <a:r>
              <a:rPr lang="ru-RU" sz="1100" b="1" dirty="0" smtClean="0"/>
              <a:t>млн. руб.</a:t>
            </a:r>
            <a:endParaRPr lang="ru-RU" sz="11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6114809" y="792498"/>
            <a:ext cx="1624492" cy="448405"/>
          </a:xfrm>
          <a:prstGeom prst="rect">
            <a:avLst/>
          </a:prstGeom>
          <a:solidFill>
            <a:srgbClr val="0062AC">
              <a:alpha val="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717550" algn="l"/>
              </a:tabLst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Федеральные</a:t>
            </a:r>
          </a:p>
          <a:p>
            <a:pPr algn="r">
              <a:tabLst>
                <a:tab pos="717550" algn="l"/>
              </a:tabLst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проекты - 2018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1" name="Picture 14" descr="http://www.uao-lipetsk.ru/usr/files/activity/judges_lo/events/1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54" y="1248717"/>
            <a:ext cx="340492" cy="43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yt3.ggpht.com/a-/AN66SAxW-w6wJ7Qu6Pj0WeIxxn3ctqo9vTnI-Gl3kQ=s900-mo-c-c0xffffffff-rj-k-no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6" y="835026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4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548" y="2229012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-272142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«Новые возможности для каждого»</a:t>
            </a:r>
            <a:endParaRPr lang="ru-RU" sz="135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1530" y="72818"/>
            <a:ext cx="310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нет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3887" y="442957"/>
            <a:ext cx="8734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ведутся текущие работы, связанные с обучением по  дополнительным образовательным программам и программам профессионального обучения 44 участниками регионального проекта </a:t>
            </a:r>
            <a:r>
              <a:rPr lang="ru-RU" sz="1200" dirty="0"/>
              <a:t>(образовательными организациями высшего образования, профессиональными образовательными организациями, учреждениями дополнительного профессионального образования), по достижению плановых показателей 2019 года</a:t>
            </a:r>
            <a:r>
              <a:rPr lang="ru-RU" sz="1200" dirty="0" smtClean="0"/>
              <a:t>.</a:t>
            </a:r>
            <a:endParaRPr lang="ru-RU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533079" y="1272944"/>
            <a:ext cx="212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887073" y="3161260"/>
            <a:ext cx="1256754" cy="33855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+mn-lt"/>
              </a:rPr>
              <a:t>К 2024 году: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1972" y="3523087"/>
            <a:ext cx="832624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Внедрение и реализация системы </a:t>
            </a:r>
            <a:r>
              <a:rPr lang="ru-RU" sz="11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грантовой</a:t>
            </a:r>
            <a:r>
              <a:rPr lang="ru-RU" sz="1100" dirty="0">
                <a:solidFill>
                  <a:srgbClr val="000000"/>
                </a:solidFill>
                <a:cs typeface="Times New Roman" panose="02020603050405020304" pitchFamily="18" charset="0"/>
              </a:rPr>
              <a:t> поддержки университетов с целью формирования и внедрения современных программ непрерывного образования (дополнительных образовательных программ и программ профессионального обучения), обеспечивающих личностный рост, расширение и обновление профессиональных знаний граждан и приобретения ими новых профессиональных навыков в соответствии с быстро меняющимися технологиями и 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условиями (200 млн. руб.).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cs typeface="Times New Roman" panose="02020603050405020304" pitchFamily="18" charset="0"/>
              </a:rPr>
              <a:t>Осуществление подготовки </a:t>
            </a:r>
            <a:r>
              <a:rPr lang="ru-RU" sz="1100" dirty="0">
                <a:cs typeface="Times New Roman" panose="02020603050405020304" pitchFamily="18" charset="0"/>
              </a:rPr>
              <a:t>научно-педагогических работников и работников организаций-работодателей к реализации современных программ непрерывного </a:t>
            </a:r>
            <a:r>
              <a:rPr lang="ru-RU" sz="1100" dirty="0" smtClean="0">
                <a:cs typeface="Times New Roman" panose="02020603050405020304" pitchFamily="18" charset="0"/>
              </a:rPr>
              <a:t>образования (5 млн. руб.).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Участие </a:t>
            </a:r>
            <a:r>
              <a:rPr lang="ru-RU" sz="1100" dirty="0">
                <a:solidFill>
                  <a:srgbClr val="000000"/>
                </a:solidFill>
                <a:cs typeface="Times New Roman" panose="02020603050405020304" pitchFamily="18" charset="0"/>
              </a:rPr>
              <a:t>в реализации программ непрерывного образования (дополнительных образовательных программ и программ профессионального обучения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) не </a:t>
            </a:r>
            <a:r>
              <a:rPr lang="ru-RU" sz="1100" dirty="0">
                <a:solidFill>
                  <a:srgbClr val="000000"/>
                </a:solidFill>
                <a:cs typeface="Times New Roman" panose="02020603050405020304" pitchFamily="18" charset="0"/>
              </a:rPr>
              <a:t>менее 20 % научно-педагогических работников образовательных организаций высшего 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образования </a:t>
            </a:r>
            <a:r>
              <a:rPr lang="ru-RU" sz="1100" dirty="0">
                <a:cs typeface="Times New Roman" panose="02020603050405020304" pitchFamily="18" charset="0"/>
              </a:rPr>
              <a:t>(5 млн. руб</a:t>
            </a:r>
            <a:r>
              <a:rPr lang="ru-RU" sz="1100" dirty="0" smtClean="0">
                <a:cs typeface="Times New Roman" panose="02020603050405020304" pitchFamily="18" charset="0"/>
              </a:rPr>
              <a:t>.)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Tx/>
              <a:buChar char="-"/>
            </a:pP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Обучение </a:t>
            </a:r>
            <a:r>
              <a:rPr lang="ru-RU" sz="1100" dirty="0">
                <a:solidFill>
                  <a:srgbClr val="000000"/>
                </a:solidFill>
                <a:cs typeface="Times New Roman" panose="02020603050405020304" pitchFamily="18" charset="0"/>
              </a:rPr>
              <a:t>по программам непрерывного образования в образовательных организациях высшего образования, среднего профессионального образования, дополнительного профессионального образования, реализующих дополнительные образовательные программы и программы профессионального обучения не менее 55,5 тыс. 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человек </a:t>
            </a:r>
            <a:r>
              <a:rPr lang="ru-RU" sz="1100" dirty="0" smtClean="0">
                <a:cs typeface="Times New Roman" panose="02020603050405020304" pitchFamily="18" charset="0"/>
              </a:rPr>
              <a:t>(15 </a:t>
            </a:r>
            <a:r>
              <a:rPr lang="ru-RU" sz="1100" dirty="0">
                <a:cs typeface="Times New Roman" panose="02020603050405020304" pitchFamily="18" charset="0"/>
              </a:rPr>
              <a:t>млн. руб.)</a:t>
            </a:r>
            <a:r>
              <a:rPr lang="ru-RU" sz="11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ru-RU" sz="11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ru-RU" sz="1300" dirty="0">
              <a:latin typeface="+mn-lt"/>
            </a:endParaRPr>
          </a:p>
          <a:p>
            <a:r>
              <a:rPr lang="ru-RU" sz="1300" dirty="0">
                <a:latin typeface="+mn-lt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73" y="1526796"/>
            <a:ext cx="859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 indent="952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кол</a:t>
            </a:r>
            <a:r>
              <a:rPr lang="en-US" sz="1200" b="1" dirty="0"/>
              <a:t>-</a:t>
            </a:r>
            <a:r>
              <a:rPr lang="ru-RU" sz="1200" b="1" dirty="0"/>
              <a:t>во граждан Липецкой области, ежегодно проходящих обучение по программам непрерывного образования </a:t>
            </a:r>
            <a:r>
              <a:rPr lang="ru-RU" sz="1200" dirty="0"/>
              <a:t>(дополнительным образовательным программам и программам профессионального обучения) – 8 тыс. чел.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6227" y="2128890"/>
            <a:ext cx="8491696" cy="1015663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+mn-lt"/>
              </a:rPr>
              <a:t>ЦЕЛЬ: </a:t>
            </a:r>
            <a:r>
              <a:rPr lang="ru-RU" sz="1200" dirty="0"/>
              <a:t>создание условий для непрерывного обновления гражданами профессиональных знаний и приобретения ими новых профессиональных навыков, повышение доступности и вариативности программ обучения путем создания интеграционной платформы непрерывного образования</a:t>
            </a:r>
            <a:r>
              <a:rPr lang="ru-RU" sz="1200" baseline="30000" dirty="0"/>
              <a:t> </a:t>
            </a:r>
            <a:r>
              <a:rPr lang="ru-RU" sz="1200" dirty="0"/>
              <a:t>с </a:t>
            </a:r>
            <a:r>
              <a:rPr lang="ru-RU" sz="1200" dirty="0" smtClean="0"/>
              <a:t>209,0 тыс. </a:t>
            </a:r>
            <a:r>
              <a:rPr lang="ru-RU" sz="1200" dirty="0"/>
              <a:t>пользователей к 2024 году, а также увеличения охвата граждан, осваивающих программы непрерывного образования в образовательных организациях высшего </a:t>
            </a:r>
            <a:r>
              <a:rPr lang="ru-RU" sz="1200" dirty="0" smtClean="0"/>
              <a:t>образования, среднего профессионального образования, дополнительного профессионального образования </a:t>
            </a:r>
            <a:r>
              <a:rPr lang="ru-RU" sz="1200" dirty="0"/>
              <a:t>до </a:t>
            </a:r>
            <a:r>
              <a:rPr lang="ru-RU" sz="1200" dirty="0" smtClean="0"/>
              <a:t>55,5 тыс. </a:t>
            </a:r>
            <a:r>
              <a:rPr lang="ru-RU" sz="1200" dirty="0"/>
              <a:t>человек к 2024 году </a:t>
            </a:r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642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008018" y="97560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«Социальная активность»</a:t>
            </a:r>
            <a:endParaRPr lang="ru-RU" sz="135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70040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ИСПОЛНИТЕЛЬ – управление молодежной политики Липецкой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2849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shelagin\Pictures\fon33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6000"/>
                    </a14:imgEffect>
                  </a14:imgLayer>
                </a14:imgProps>
              </a:ext>
            </a:extLst>
          </a:blip>
          <a:srcRect l="23612" t="35180" r="13673" b="27141"/>
          <a:stretch/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олилиния 8"/>
          <p:cNvSpPr/>
          <p:nvPr/>
        </p:nvSpPr>
        <p:spPr>
          <a:xfrm flipH="1" flipV="1">
            <a:off x="7488757" y="5955968"/>
            <a:ext cx="1362635" cy="288204"/>
          </a:xfrm>
          <a:custGeom>
            <a:avLst/>
            <a:gdLst>
              <a:gd name="connsiteX0" fmla="*/ 0 w 9144000"/>
              <a:gd name="connsiteY0" fmla="*/ 412377 h 412377"/>
              <a:gd name="connsiteX1" fmla="*/ 717176 w 9144000"/>
              <a:gd name="connsiteY1" fmla="*/ 0 h 412377"/>
              <a:gd name="connsiteX2" fmla="*/ 9144000 w 9144000"/>
              <a:gd name="connsiteY2" fmla="*/ 0 h 412377"/>
              <a:gd name="connsiteX3" fmla="*/ 9144000 w 9144000"/>
              <a:gd name="connsiteY3" fmla="*/ 0 h 412377"/>
              <a:gd name="connsiteX0" fmla="*/ 0 w 9144000"/>
              <a:gd name="connsiteY0" fmla="*/ 412623 h 412623"/>
              <a:gd name="connsiteX1" fmla="*/ 717176 w 9144000"/>
              <a:gd name="connsiteY1" fmla="*/ 246 h 412623"/>
              <a:gd name="connsiteX2" fmla="*/ 4273224 w 9144000"/>
              <a:gd name="connsiteY2" fmla="*/ 0 h 412623"/>
              <a:gd name="connsiteX3" fmla="*/ 9144000 w 9144000"/>
              <a:gd name="connsiteY3" fmla="*/ 246 h 412623"/>
              <a:gd name="connsiteX4" fmla="*/ 9144000 w 9144000"/>
              <a:gd name="connsiteY4" fmla="*/ 246 h 412623"/>
              <a:gd name="connsiteX0" fmla="*/ 0 w 9144000"/>
              <a:gd name="connsiteY0" fmla="*/ 412623 h 412623"/>
              <a:gd name="connsiteX1" fmla="*/ 717176 w 9144000"/>
              <a:gd name="connsiteY1" fmla="*/ 246 h 412623"/>
              <a:gd name="connsiteX2" fmla="*/ 4273224 w 9144000"/>
              <a:gd name="connsiteY2" fmla="*/ 0 h 412623"/>
              <a:gd name="connsiteX3" fmla="*/ 9144000 w 9144000"/>
              <a:gd name="connsiteY3" fmla="*/ 246 h 412623"/>
              <a:gd name="connsiteX0" fmla="*/ 0 w 4273224"/>
              <a:gd name="connsiteY0" fmla="*/ 412623 h 412623"/>
              <a:gd name="connsiteX1" fmla="*/ 717176 w 4273224"/>
              <a:gd name="connsiteY1" fmla="*/ 246 h 412623"/>
              <a:gd name="connsiteX2" fmla="*/ 4273224 w 4273224"/>
              <a:gd name="connsiteY2" fmla="*/ 0 h 412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3224" h="412623">
                <a:moveTo>
                  <a:pt x="0" y="412623"/>
                </a:moveTo>
                <a:lnTo>
                  <a:pt x="717176" y="246"/>
                </a:lnTo>
                <a:lnTo>
                  <a:pt x="4273224" y="0"/>
                </a:lnTo>
              </a:path>
            </a:pathLst>
          </a:cu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7432" y="0"/>
            <a:ext cx="713232" cy="5715000"/>
          </a:xfrm>
          <a:prstGeom prst="rect">
            <a:avLst/>
          </a:prstGeom>
          <a:solidFill>
            <a:srgbClr val="B9CDE5">
              <a:alpha val="6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53288" y="85764"/>
            <a:ext cx="38187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ПЕРЕЧЕНЬ РЕГИОНАЛЬНЫХ ПРОЕКТОВ</a:t>
            </a:r>
          </a:p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ЛИПЕЦКОЙ ОБЛАСТИ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Полилиния 1"/>
          <p:cNvSpPr/>
          <p:nvPr/>
        </p:nvSpPr>
        <p:spPr>
          <a:xfrm>
            <a:off x="18288" y="667512"/>
            <a:ext cx="8147304" cy="173736"/>
          </a:xfrm>
          <a:custGeom>
            <a:avLst/>
            <a:gdLst>
              <a:gd name="connsiteX0" fmla="*/ 0 w 8147304"/>
              <a:gd name="connsiteY0" fmla="*/ 173736 h 173736"/>
              <a:gd name="connsiteX1" fmla="*/ 713232 w 8147304"/>
              <a:gd name="connsiteY1" fmla="*/ 0 h 173736"/>
              <a:gd name="connsiteX2" fmla="*/ 8147304 w 8147304"/>
              <a:gd name="connsiteY2" fmla="*/ 0 h 17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7304" h="173736">
                <a:moveTo>
                  <a:pt x="0" y="173736"/>
                </a:moveTo>
                <a:lnTo>
                  <a:pt x="713232" y="0"/>
                </a:lnTo>
                <a:lnTo>
                  <a:pt x="8147304" y="0"/>
                </a:lnTo>
              </a:path>
            </a:pathLst>
          </a:custGeom>
          <a:noFill/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-9146" y="0"/>
            <a:ext cx="72000" cy="5715000"/>
            <a:chOff x="-1" y="0"/>
            <a:chExt cx="45720" cy="5715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-1" y="841276"/>
              <a:ext cx="45719" cy="48737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0"/>
              <a:ext cx="45719" cy="84127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785855" y="1101054"/>
            <a:ext cx="931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/>
              <a:t>Учитель </a:t>
            </a:r>
            <a:endParaRPr lang="ru-RU" sz="1400" dirty="0" smtClean="0"/>
          </a:p>
          <a:p>
            <a:pPr>
              <a:spcAft>
                <a:spcPts val="0"/>
              </a:spcAft>
            </a:pPr>
            <a:r>
              <a:rPr lang="ru-RU" sz="1400" dirty="0" smtClean="0"/>
              <a:t>будущего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99982" y="1234855"/>
            <a:ext cx="30591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/>
              <a:t>Молодые </a:t>
            </a:r>
            <a:r>
              <a:rPr lang="ru-RU" sz="1400" dirty="0" smtClean="0"/>
              <a:t>профессионалы </a:t>
            </a:r>
          </a:p>
          <a:p>
            <a:pPr>
              <a:spcAft>
                <a:spcPts val="0"/>
              </a:spcAft>
            </a:pPr>
            <a:r>
              <a:rPr lang="ru-RU" sz="1400" dirty="0" smtClean="0"/>
              <a:t>(повышение конкурентоспособности </a:t>
            </a:r>
          </a:p>
          <a:p>
            <a:pPr>
              <a:spcAft>
                <a:spcPts val="0"/>
              </a:spcAft>
            </a:pPr>
            <a:r>
              <a:rPr lang="ru-RU" sz="1400" dirty="0" smtClean="0"/>
              <a:t>профессионального образования)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362940" y="2204348"/>
            <a:ext cx="128035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dirty="0"/>
              <a:t>Новые </a:t>
            </a:r>
            <a:endParaRPr lang="ru-RU" sz="1400" dirty="0" smtClean="0"/>
          </a:p>
          <a:p>
            <a:pPr>
              <a:spcAft>
                <a:spcPts val="0"/>
              </a:spcAft>
            </a:pPr>
            <a:r>
              <a:rPr lang="ru-RU" sz="1400" dirty="0" smtClean="0"/>
              <a:t>возможности </a:t>
            </a:r>
          </a:p>
          <a:p>
            <a:pPr>
              <a:spcAft>
                <a:spcPts val="0"/>
              </a:spcAft>
            </a:pPr>
            <a:r>
              <a:rPr lang="ru-RU" sz="1400" dirty="0" smtClean="0"/>
              <a:t>для </a:t>
            </a:r>
            <a:r>
              <a:rPr lang="ru-RU" sz="1400" dirty="0"/>
              <a:t>каждого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30247" y="3154069"/>
            <a:ext cx="1162498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60"/>
              </a:lnSpc>
              <a:spcAft>
                <a:spcPts val="0"/>
              </a:spcAft>
            </a:pPr>
            <a:r>
              <a:rPr lang="ru-RU" sz="1400" dirty="0"/>
              <a:t>Социальная </a:t>
            </a:r>
            <a:endParaRPr lang="ru-RU" sz="1400" dirty="0" smtClean="0"/>
          </a:p>
          <a:p>
            <a:pPr>
              <a:lnSpc>
                <a:spcPts val="1660"/>
              </a:lnSpc>
              <a:spcAft>
                <a:spcPts val="0"/>
              </a:spcAft>
            </a:pPr>
            <a:r>
              <a:rPr lang="ru-RU" sz="1400" dirty="0" smtClean="0"/>
              <a:t>активность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230320" y="1480059"/>
            <a:ext cx="1239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400" dirty="0" smtClean="0"/>
              <a:t>Современная</a:t>
            </a:r>
          </a:p>
          <a:p>
            <a:pPr lvl="0" algn="r">
              <a:spcAft>
                <a:spcPts val="0"/>
              </a:spcAft>
              <a:buClr>
                <a:srgbClr val="000000"/>
              </a:buClr>
              <a:buSzPts val="1000"/>
            </a:pPr>
            <a:r>
              <a:rPr lang="ru-RU" sz="1400" dirty="0" smtClean="0"/>
              <a:t>школа</a:t>
            </a:r>
            <a:endParaRPr lang="ru-RU" sz="14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55370" y="2241479"/>
            <a:ext cx="1492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dirty="0"/>
              <a:t>Успех </a:t>
            </a:r>
            <a:endParaRPr lang="ru-RU" sz="1400" dirty="0" smtClean="0"/>
          </a:p>
          <a:p>
            <a:pPr algn="r">
              <a:spcAft>
                <a:spcPts val="0"/>
              </a:spcAft>
            </a:pPr>
            <a:r>
              <a:rPr lang="ru-RU" sz="1400" dirty="0" smtClean="0"/>
              <a:t>каждого 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/>
              <a:t>ребенка 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71307" y="3175981"/>
            <a:ext cx="1859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dirty="0" smtClean="0"/>
              <a:t>Поддержка семей</a:t>
            </a:r>
            <a:r>
              <a:rPr lang="ru-RU" sz="1400" dirty="0"/>
              <a:t>, 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/>
              <a:t>имеющих детей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29813" y="4087076"/>
            <a:ext cx="149726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400" dirty="0" smtClean="0"/>
              <a:t>Цифровая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/>
              <a:t>образовательная</a:t>
            </a:r>
          </a:p>
          <a:p>
            <a:pPr algn="r">
              <a:spcAft>
                <a:spcPts val="0"/>
              </a:spcAft>
            </a:pPr>
            <a:r>
              <a:rPr lang="ru-RU" sz="1400" dirty="0" smtClean="0"/>
              <a:t>среда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32" name="Полилиния 31"/>
          <p:cNvSpPr/>
          <p:nvPr/>
        </p:nvSpPr>
        <p:spPr>
          <a:xfrm flipH="1">
            <a:off x="4644510" y="1674437"/>
            <a:ext cx="0" cy="394619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0"/>
              <a:gd name="connsiteY0" fmla="*/ 0 h 781702"/>
              <a:gd name="connsiteX1" fmla="*/ 0 w 0"/>
              <a:gd name="connsiteY1" fmla="*/ 781702 h 781702"/>
              <a:gd name="connsiteX0" fmla="*/ -5938 w 0"/>
              <a:gd name="connsiteY0" fmla="*/ 0 h 8785"/>
              <a:gd name="connsiteX1" fmla="*/ 0 w 0"/>
              <a:gd name="connsiteY1" fmla="*/ 8785 h 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785">
                <a:moveTo>
                  <a:pt x="-5938" y="0"/>
                </a:moveTo>
                <a:lnTo>
                  <a:pt x="0" y="8785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flipH="1">
            <a:off x="5275857" y="2020699"/>
            <a:ext cx="378234" cy="302731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3416"/>
              <a:gd name="connsiteY0" fmla="*/ 0 h 640458"/>
              <a:gd name="connsiteX1" fmla="*/ 13416 w 13416"/>
              <a:gd name="connsiteY1" fmla="*/ 640458 h 640458"/>
              <a:gd name="connsiteX0" fmla="*/ 0 w 12140"/>
              <a:gd name="connsiteY0" fmla="*/ 0 h 575831"/>
              <a:gd name="connsiteX1" fmla="*/ 12140 w 12140"/>
              <a:gd name="connsiteY1" fmla="*/ 575831 h 575831"/>
              <a:gd name="connsiteX0" fmla="*/ 0 w 9686"/>
              <a:gd name="connsiteY0" fmla="*/ 0 h 464203"/>
              <a:gd name="connsiteX1" fmla="*/ 9686 w 9686"/>
              <a:gd name="connsiteY1" fmla="*/ 464203 h 46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686" h="464203">
                <a:moveTo>
                  <a:pt x="0" y="0"/>
                </a:moveTo>
                <a:lnTo>
                  <a:pt x="9686" y="464203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 rot="3890399" flipH="1">
            <a:off x="5456581" y="3061755"/>
            <a:ext cx="348129" cy="299274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4525"/>
              <a:gd name="connsiteY0" fmla="*/ 0 h 671134"/>
              <a:gd name="connsiteX1" fmla="*/ 14525 w 14525"/>
              <a:gd name="connsiteY1" fmla="*/ 671134 h 671134"/>
              <a:gd name="connsiteX0" fmla="*/ 0 w 12698"/>
              <a:gd name="connsiteY0" fmla="*/ 0 h 616187"/>
              <a:gd name="connsiteX1" fmla="*/ 12698 w 12698"/>
              <a:gd name="connsiteY1" fmla="*/ 616187 h 616187"/>
              <a:gd name="connsiteX0" fmla="*/ 0 w 9928"/>
              <a:gd name="connsiteY0" fmla="*/ 0 h 472082"/>
              <a:gd name="connsiteX1" fmla="*/ 9928 w 9928"/>
              <a:gd name="connsiteY1" fmla="*/ 472082 h 47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28" h="472082">
                <a:moveTo>
                  <a:pt x="0" y="0"/>
                </a:moveTo>
                <a:lnTo>
                  <a:pt x="9928" y="472082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 flipH="1">
            <a:off x="5463578" y="2670260"/>
            <a:ext cx="501887" cy="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9" h="965770">
                <a:moveTo>
                  <a:pt x="0" y="0"/>
                </a:moveTo>
                <a:lnTo>
                  <a:pt x="20549" y="96577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811430" y="2043277"/>
            <a:ext cx="307745" cy="270928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3416"/>
              <a:gd name="connsiteY0" fmla="*/ 0 h 640458"/>
              <a:gd name="connsiteX1" fmla="*/ 13416 w 13416"/>
              <a:gd name="connsiteY1" fmla="*/ 640458 h 640458"/>
              <a:gd name="connsiteX0" fmla="*/ 0 w 10499"/>
              <a:gd name="connsiteY0" fmla="*/ 0 h 505481"/>
              <a:gd name="connsiteX1" fmla="*/ 10499 w 10499"/>
              <a:gd name="connsiteY1" fmla="*/ 505481 h 505481"/>
              <a:gd name="connsiteX0" fmla="*/ 0 w 9795"/>
              <a:gd name="connsiteY0" fmla="*/ 0 h 476139"/>
              <a:gd name="connsiteX1" fmla="*/ 9795 w 9795"/>
              <a:gd name="connsiteY1" fmla="*/ 476139 h 476139"/>
              <a:gd name="connsiteX0" fmla="*/ 0 w 9589"/>
              <a:gd name="connsiteY0" fmla="*/ 0 h 9507"/>
              <a:gd name="connsiteX1" fmla="*/ 9589 w 9589"/>
              <a:gd name="connsiteY1" fmla="*/ 9507 h 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89" h="9507">
                <a:moveTo>
                  <a:pt x="0" y="0"/>
                </a:moveTo>
                <a:lnTo>
                  <a:pt x="9589" y="9507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7656544">
            <a:off x="3611160" y="3079656"/>
            <a:ext cx="351842" cy="296324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14525"/>
              <a:gd name="connsiteY0" fmla="*/ 0 h 671134"/>
              <a:gd name="connsiteX1" fmla="*/ 14525 w 14525"/>
              <a:gd name="connsiteY1" fmla="*/ 671134 h 671134"/>
              <a:gd name="connsiteX0" fmla="*/ 0 w 14263"/>
              <a:gd name="connsiteY0" fmla="*/ 0 h 701993"/>
              <a:gd name="connsiteX1" fmla="*/ 14263 w 14263"/>
              <a:gd name="connsiteY1" fmla="*/ 701993 h 701993"/>
              <a:gd name="connsiteX0" fmla="*/ 0 w 11478"/>
              <a:gd name="connsiteY0" fmla="*/ 0 h 562943"/>
              <a:gd name="connsiteX1" fmla="*/ 11478 w 11478"/>
              <a:gd name="connsiteY1" fmla="*/ 562943 h 562943"/>
              <a:gd name="connsiteX0" fmla="*/ 0 w 10483"/>
              <a:gd name="connsiteY0" fmla="*/ 0 h 513282"/>
              <a:gd name="connsiteX1" fmla="*/ 10483 w 10483"/>
              <a:gd name="connsiteY1" fmla="*/ 513282 h 51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483" h="513282">
                <a:moveTo>
                  <a:pt x="0" y="0"/>
                </a:moveTo>
                <a:lnTo>
                  <a:pt x="10483" y="513282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Кольцо 37"/>
          <p:cNvSpPr/>
          <p:nvPr/>
        </p:nvSpPr>
        <p:spPr>
          <a:xfrm>
            <a:off x="4469111" y="1227427"/>
            <a:ext cx="360000" cy="360000"/>
          </a:xfrm>
          <a:prstGeom prst="donut">
            <a:avLst>
              <a:gd name="adj" fmla="val 25090"/>
            </a:avLst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Кольцо 38"/>
          <p:cNvSpPr/>
          <p:nvPr/>
        </p:nvSpPr>
        <p:spPr>
          <a:xfrm>
            <a:off x="5648386" y="1702001"/>
            <a:ext cx="360000" cy="360000"/>
          </a:xfrm>
          <a:prstGeom prst="donut">
            <a:avLst>
              <a:gd name="adj" fmla="val 250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Кольцо 39"/>
          <p:cNvSpPr/>
          <p:nvPr/>
        </p:nvSpPr>
        <p:spPr>
          <a:xfrm>
            <a:off x="6043329" y="2495380"/>
            <a:ext cx="360000" cy="360000"/>
          </a:xfrm>
          <a:prstGeom prst="donut">
            <a:avLst>
              <a:gd name="adj" fmla="val 2509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ольцо 40"/>
          <p:cNvSpPr/>
          <p:nvPr/>
        </p:nvSpPr>
        <p:spPr>
          <a:xfrm>
            <a:off x="5898952" y="3218696"/>
            <a:ext cx="360000" cy="360000"/>
          </a:xfrm>
          <a:prstGeom prst="donut">
            <a:avLst>
              <a:gd name="adj" fmla="val 2509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Кольцо 41"/>
          <p:cNvSpPr/>
          <p:nvPr/>
        </p:nvSpPr>
        <p:spPr>
          <a:xfrm flipH="1">
            <a:off x="3456578" y="1694040"/>
            <a:ext cx="366709" cy="360000"/>
          </a:xfrm>
          <a:prstGeom prst="donut">
            <a:avLst>
              <a:gd name="adj" fmla="val 2509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Кольцо 42"/>
          <p:cNvSpPr/>
          <p:nvPr/>
        </p:nvSpPr>
        <p:spPr>
          <a:xfrm flipH="1">
            <a:off x="3013965" y="2522704"/>
            <a:ext cx="366709" cy="360000"/>
          </a:xfrm>
          <a:prstGeom prst="donut">
            <a:avLst>
              <a:gd name="adj" fmla="val 25090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Кольцо 43"/>
          <p:cNvSpPr/>
          <p:nvPr/>
        </p:nvSpPr>
        <p:spPr>
          <a:xfrm flipH="1">
            <a:off x="3178085" y="3224426"/>
            <a:ext cx="366709" cy="360000"/>
          </a:xfrm>
          <a:prstGeom prst="donut">
            <a:avLst>
              <a:gd name="adj" fmla="val 2509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Кольцо 44"/>
          <p:cNvSpPr/>
          <p:nvPr/>
        </p:nvSpPr>
        <p:spPr>
          <a:xfrm flipH="1">
            <a:off x="3460086" y="3917236"/>
            <a:ext cx="366709" cy="360000"/>
          </a:xfrm>
          <a:prstGeom prst="donut">
            <a:avLst>
              <a:gd name="adj" fmla="val 2509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олилиния 45"/>
          <p:cNvSpPr/>
          <p:nvPr/>
        </p:nvSpPr>
        <p:spPr>
          <a:xfrm flipH="1">
            <a:off x="3465333" y="2710412"/>
            <a:ext cx="465430" cy="0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49" h="965770">
                <a:moveTo>
                  <a:pt x="0" y="0"/>
                </a:moveTo>
                <a:lnTo>
                  <a:pt x="20549" y="96577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 rot="2410871" flipH="1">
            <a:off x="3711469" y="3219538"/>
            <a:ext cx="324009" cy="678805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0"/>
              <a:gd name="connsiteY0" fmla="*/ 0 h 781702"/>
              <a:gd name="connsiteX1" fmla="*/ 0 w 0"/>
              <a:gd name="connsiteY1" fmla="*/ 781702 h 781702"/>
              <a:gd name="connsiteX0" fmla="*/ -5938 w 0"/>
              <a:gd name="connsiteY0" fmla="*/ 0 h 8785"/>
              <a:gd name="connsiteX1" fmla="*/ 0 w 0"/>
              <a:gd name="connsiteY1" fmla="*/ 8785 h 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785">
                <a:moveTo>
                  <a:pt x="-5938" y="0"/>
                </a:moveTo>
                <a:lnTo>
                  <a:pt x="0" y="8785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4383" y="2074152"/>
            <a:ext cx="1555501" cy="1989170"/>
          </a:xfrm>
          <a:prstGeom prst="rect">
            <a:avLst/>
          </a:prstGeom>
        </p:spPr>
      </p:pic>
      <p:pic>
        <p:nvPicPr>
          <p:cNvPr id="49" name="Picture 2" descr="&#10; Ð£ÐÐ¸Ð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66" y="84868"/>
            <a:ext cx="504056" cy="504056"/>
          </a:xfrm>
          <a:prstGeom prst="rect">
            <a:avLst/>
          </a:prstGeom>
          <a:noFill/>
          <a:effectLst>
            <a:outerShdw blurRad="190500" sx="102000" sy="102000" algn="ctr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Кольцо 91"/>
          <p:cNvSpPr/>
          <p:nvPr/>
        </p:nvSpPr>
        <p:spPr>
          <a:xfrm>
            <a:off x="5617740" y="3914333"/>
            <a:ext cx="360000" cy="360000"/>
          </a:xfrm>
          <a:prstGeom prst="donut">
            <a:avLst>
              <a:gd name="adj" fmla="val 2509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95194" y="3894640"/>
            <a:ext cx="2032521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60"/>
              </a:lnSpc>
              <a:spcAft>
                <a:spcPts val="0"/>
              </a:spcAft>
            </a:pPr>
            <a:r>
              <a:rPr lang="ru-RU" sz="1400" dirty="0"/>
              <a:t>Содействие занятости женщин - создание условий дошкольного образования для детей в возрасте до трех лет</a:t>
            </a:r>
            <a:endParaRPr lang="ru-RU" sz="1400" dirty="0">
              <a:ea typeface="Calibri"/>
              <a:cs typeface="Times New Roman"/>
            </a:endParaRPr>
          </a:p>
        </p:txBody>
      </p:sp>
      <p:sp>
        <p:nvSpPr>
          <p:cNvPr id="94" name="Полилиния 93"/>
          <p:cNvSpPr/>
          <p:nvPr/>
        </p:nvSpPr>
        <p:spPr>
          <a:xfrm rot="19278004">
            <a:off x="5408098" y="3220662"/>
            <a:ext cx="316064" cy="678805"/>
          </a:xfrm>
          <a:custGeom>
            <a:avLst/>
            <a:gdLst>
              <a:gd name="connsiteX0" fmla="*/ 0 w 20549"/>
              <a:gd name="connsiteY0" fmla="*/ 0 h 965770"/>
              <a:gd name="connsiteX1" fmla="*/ 20549 w 20549"/>
              <a:gd name="connsiteY1" fmla="*/ 965770 h 965770"/>
              <a:gd name="connsiteX0" fmla="*/ 0 w 0"/>
              <a:gd name="connsiteY0" fmla="*/ 0 h 781702"/>
              <a:gd name="connsiteX1" fmla="*/ 0 w 0"/>
              <a:gd name="connsiteY1" fmla="*/ 781702 h 781702"/>
              <a:gd name="connsiteX0" fmla="*/ -5938 w 0"/>
              <a:gd name="connsiteY0" fmla="*/ 0 h 8785"/>
              <a:gd name="connsiteX1" fmla="*/ 0 w 0"/>
              <a:gd name="connsiteY1" fmla="*/ 8785 h 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8785">
                <a:moveTo>
                  <a:pt x="-5938" y="0"/>
                </a:moveTo>
                <a:lnTo>
                  <a:pt x="0" y="8785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01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139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«Современная школа»</a:t>
            </a:r>
            <a:endParaRPr lang="ru-RU" sz="1350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9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9365" y="1876951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Chart 4"/>
          <p:cNvGraphicFramePr>
            <a:graphicFrameLocks/>
          </p:cNvGraphicFramePr>
          <p:nvPr>
            <p:extLst/>
          </p:nvPr>
        </p:nvGraphicFramePr>
        <p:xfrm>
          <a:off x="4887411" y="2037801"/>
          <a:ext cx="1777950" cy="1112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3" name="Прямая со стрелкой 32"/>
          <p:cNvCxnSpPr/>
          <p:nvPr/>
        </p:nvCxnSpPr>
        <p:spPr>
          <a:xfrm flipV="1">
            <a:off x="5596694" y="2525451"/>
            <a:ext cx="358481" cy="26686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784203" y="2218441"/>
            <a:ext cx="1972869" cy="85391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36 тысяч детей </a:t>
            </a:r>
            <a:r>
              <a:rPr lang="ru-RU" sz="1200" dirty="0">
                <a:solidFill>
                  <a:schemeClr val="tx1"/>
                </a:solidFill>
              </a:rPr>
              <a:t>обучаются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по программам цифрового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и гуманитарного профилей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82715" y="3144333"/>
            <a:ext cx="3952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Центров образования цифрового и гуманитарного профилей в 2019 г.</a:t>
            </a:r>
            <a:r>
              <a:rPr lang="ru-RU" sz="1100" dirty="0"/>
              <a:t> (в каждом сельском муниципалитете)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29215" y="2174583"/>
            <a:ext cx="7537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/>
              <a:t>ЦЕНТРОВ:</a:t>
            </a:r>
          </a:p>
        </p:txBody>
      </p:sp>
      <p:sp>
        <p:nvSpPr>
          <p:cNvPr id="47" name="Rectangle 3"/>
          <p:cNvSpPr/>
          <p:nvPr/>
        </p:nvSpPr>
        <p:spPr>
          <a:xfrm>
            <a:off x="4955159" y="1595859"/>
            <a:ext cx="3980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Обновление материально-технической базы в школах, расположенных в сельской местности и малых городах 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86776" y="1717962"/>
            <a:ext cx="351817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ЦЕЛЬ:</a:t>
            </a:r>
            <a:r>
              <a:rPr lang="ru-RU" sz="1200" b="1" dirty="0"/>
              <a:t> </a:t>
            </a:r>
            <a:r>
              <a:rPr lang="ru-RU" sz="1200" dirty="0"/>
              <a:t>обновление материально-технической базы школы, содержания и технологий преподавания общеобразовательных программ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697846" y="3232081"/>
            <a:ext cx="380232" cy="329549"/>
            <a:chOff x="6304747" y="3579253"/>
            <a:chExt cx="389981" cy="337999"/>
          </a:xfrm>
        </p:grpSpPr>
        <p:sp>
          <p:nvSpPr>
            <p:cNvPr id="52" name="Кольцо 51"/>
            <p:cNvSpPr/>
            <p:nvPr/>
          </p:nvSpPr>
          <p:spPr>
            <a:xfrm>
              <a:off x="6310731" y="3579253"/>
              <a:ext cx="323982" cy="323998"/>
            </a:xfrm>
            <a:prstGeom prst="donut">
              <a:avLst>
                <a:gd name="adj" fmla="val 679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04747" y="3585801"/>
              <a:ext cx="389981" cy="3314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500" b="1" dirty="0">
                  <a:solidFill>
                    <a:srgbClr val="00B050"/>
                  </a:solidFill>
                </a:rPr>
                <a:t>25</a:t>
              </a:r>
            </a:p>
          </p:txBody>
        </p:sp>
      </p:grpSp>
      <p:pic>
        <p:nvPicPr>
          <p:cNvPr id="55" name="Picture 12" descr="https://t4.ftcdn.net/jpg/01/15/78/31/500_F_115783111_wXIgqkmueICjPx8dMFtGIQaDfsIDEnB1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3" t="77600" r="51267" b="4800"/>
          <a:stretch/>
        </p:blipFill>
        <p:spPr bwMode="auto">
          <a:xfrm>
            <a:off x="4609619" y="1681024"/>
            <a:ext cx="390720" cy="35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le 3"/>
          <p:cNvSpPr/>
          <p:nvPr/>
        </p:nvSpPr>
        <p:spPr>
          <a:xfrm>
            <a:off x="4979992" y="3560370"/>
            <a:ext cx="4372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Центра цифрового образования детей </a:t>
            </a:r>
            <a:r>
              <a:rPr lang="en-US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ru-RU" sz="1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-куб </a:t>
            </a:r>
            <a:r>
              <a:rPr lang="ru-RU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охватом </a:t>
            </a:r>
          </a:p>
          <a:p>
            <a:pPr>
              <a:defRPr/>
            </a:pP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2019 году не менее 400 детей (к 2023 году – 1000 детей)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4677478" y="3580502"/>
            <a:ext cx="335869" cy="369332"/>
            <a:chOff x="6282926" y="4175325"/>
            <a:chExt cx="344480" cy="378802"/>
          </a:xfrm>
        </p:grpSpPr>
        <p:sp>
          <p:nvSpPr>
            <p:cNvPr id="74" name="Кольцо 73"/>
            <p:cNvSpPr/>
            <p:nvPr/>
          </p:nvSpPr>
          <p:spPr>
            <a:xfrm>
              <a:off x="6282926" y="4205456"/>
              <a:ext cx="323982" cy="323998"/>
            </a:xfrm>
            <a:prstGeom prst="donut">
              <a:avLst>
                <a:gd name="adj" fmla="val 679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17985" y="4175325"/>
              <a:ext cx="309421" cy="3788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7228" y="2551419"/>
            <a:ext cx="25474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/>
              <a:t>4811,2  млн. руб.</a:t>
            </a:r>
            <a:r>
              <a:rPr lang="ru-RU" sz="1350" dirty="0"/>
              <a:t> (2019-2024 гг.)</a:t>
            </a:r>
          </a:p>
        </p:txBody>
      </p:sp>
      <p:grpSp>
        <p:nvGrpSpPr>
          <p:cNvPr id="85" name="Группа 84"/>
          <p:cNvGrpSpPr/>
          <p:nvPr/>
        </p:nvGrpSpPr>
        <p:grpSpPr>
          <a:xfrm>
            <a:off x="430027" y="2510002"/>
            <a:ext cx="349370" cy="349370"/>
            <a:chOff x="7435780" y="3386295"/>
            <a:chExt cx="457200" cy="457200"/>
          </a:xfrm>
        </p:grpSpPr>
        <p:pic>
          <p:nvPicPr>
            <p:cNvPr id="86" name="Picture 4" descr="https://lentachel.ru/netcat_files/Image/foto/2018/09/28/82988b650f9c7b5cd892c2e6aa0e008f/rubl_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  <a14:imgEffect>
                        <a14:brightnessContrast bright="-37000" contrast="3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6564" y="3463789"/>
              <a:ext cx="237506" cy="285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7" name="Кольцо 86"/>
            <p:cNvSpPr/>
            <p:nvPr/>
          </p:nvSpPr>
          <p:spPr>
            <a:xfrm>
              <a:off x="7435780" y="3386295"/>
              <a:ext cx="457200" cy="457200"/>
            </a:xfrm>
            <a:prstGeom prst="donut">
              <a:avLst>
                <a:gd name="adj" fmla="val 96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65541" y="2749840"/>
            <a:ext cx="2743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Запланировано повышение квалификации </a:t>
            </a:r>
          </a:p>
          <a:p>
            <a:r>
              <a:rPr lang="ru-RU" sz="1050" dirty="0"/>
              <a:t>за средства федерального бюджета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991530" y="36243"/>
            <a:ext cx="3109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457,74 </a:t>
            </a:r>
            <a:r>
              <a:rPr lang="ru-RU" sz="1200" b="1" dirty="0" smtClean="0"/>
              <a:t>млн. руб.</a:t>
            </a:r>
          </a:p>
          <a:p>
            <a:pPr algn="ctr"/>
            <a:endParaRPr lang="ru-RU" sz="12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86026" y="340241"/>
            <a:ext cx="889422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>
                <a:latin typeface="+mn-lt"/>
              </a:rPr>
              <a:t>Заключено Соглашение с </a:t>
            </a:r>
            <a:r>
              <a:rPr lang="ru-RU" sz="1100" b="1" dirty="0" err="1">
                <a:latin typeface="+mn-lt"/>
              </a:rPr>
              <a:t>Минпросвещения</a:t>
            </a:r>
            <a:r>
              <a:rPr lang="ru-RU" sz="1100" b="1" dirty="0">
                <a:latin typeface="+mn-lt"/>
              </a:rPr>
              <a:t> </a:t>
            </a:r>
            <a:r>
              <a:rPr lang="ru-RU" sz="1100" b="1" dirty="0" smtClean="0">
                <a:latin typeface="+mn-lt"/>
              </a:rPr>
              <a:t>России </a:t>
            </a:r>
            <a:r>
              <a:rPr lang="ru-RU" sz="1100" b="1" dirty="0">
                <a:latin typeface="+mn-lt"/>
              </a:rPr>
              <a:t>от </a:t>
            </a:r>
            <a:r>
              <a:rPr lang="ru-RU" sz="1100" b="1" dirty="0" smtClean="0">
                <a:latin typeface="+mn-lt"/>
              </a:rPr>
              <a:t>08.02.2019г.:      </a:t>
            </a:r>
            <a:r>
              <a:rPr lang="ru-RU" sz="1100" i="1" dirty="0" smtClean="0">
                <a:latin typeface="+mn-lt"/>
              </a:rPr>
              <a:t>определен </a:t>
            </a:r>
            <a:r>
              <a:rPr lang="ru-RU" sz="1100" i="1" dirty="0">
                <a:latin typeface="+mn-lt"/>
              </a:rPr>
              <a:t>перечень 25 </a:t>
            </a:r>
            <a:r>
              <a:rPr lang="ru-RU" sz="1100" i="1" dirty="0" smtClean="0">
                <a:latin typeface="+mn-lt"/>
              </a:rPr>
              <a:t>сельских общеобразовательных организаций;       определен </a:t>
            </a:r>
            <a:r>
              <a:rPr lang="ru-RU" sz="1100" i="1" dirty="0">
                <a:latin typeface="+mn-lt"/>
              </a:rPr>
              <a:t>перечень оборудования, который будет </a:t>
            </a:r>
            <a:r>
              <a:rPr lang="ru-RU" sz="1100" i="1" dirty="0" smtClean="0">
                <a:latin typeface="+mn-lt"/>
              </a:rPr>
              <a:t>уточнен в соответствии </a:t>
            </a:r>
            <a:r>
              <a:rPr lang="ru-RU" sz="1100" i="1" dirty="0">
                <a:latin typeface="+mn-lt"/>
              </a:rPr>
              <a:t>с инфраструктурным </a:t>
            </a:r>
            <a:r>
              <a:rPr lang="ru-RU" sz="1100" i="1" dirty="0" smtClean="0">
                <a:latin typeface="+mn-lt"/>
              </a:rPr>
              <a:t>листом </a:t>
            </a:r>
            <a:r>
              <a:rPr lang="ru-RU" sz="1100" i="1" dirty="0" smtClean="0"/>
              <a:t>(</a:t>
            </a:r>
            <a:r>
              <a:rPr lang="ru-RU" sz="1100" dirty="0"/>
              <a:t>39,73 </a:t>
            </a:r>
            <a:r>
              <a:rPr lang="ru-RU" sz="1100" dirty="0" smtClean="0"/>
              <a:t>млн. руб.)</a:t>
            </a:r>
            <a:r>
              <a:rPr lang="ru-RU" sz="1100" i="1" dirty="0" smtClean="0">
                <a:latin typeface="+mn-lt"/>
              </a:rPr>
              <a:t>.</a:t>
            </a:r>
          </a:p>
          <a:p>
            <a:pPr lvl="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 smtClean="0">
                <a:latin typeface="+mn-lt"/>
              </a:rPr>
              <a:t>Заключено </a:t>
            </a:r>
            <a:r>
              <a:rPr lang="ru-RU" sz="1100" b="1" dirty="0">
                <a:latin typeface="+mn-lt"/>
              </a:rPr>
              <a:t>Соглашение с </a:t>
            </a:r>
            <a:r>
              <a:rPr lang="ru-RU" sz="1100" b="1" dirty="0" err="1">
                <a:latin typeface="+mn-lt"/>
              </a:rPr>
              <a:t>Минпросвещения</a:t>
            </a:r>
            <a:r>
              <a:rPr lang="ru-RU" sz="1100" b="1" dirty="0">
                <a:latin typeface="+mn-lt"/>
              </a:rPr>
              <a:t> </a:t>
            </a:r>
            <a:r>
              <a:rPr lang="ru-RU" sz="1100" b="1" dirty="0" smtClean="0">
                <a:latin typeface="+mn-lt"/>
              </a:rPr>
              <a:t>России  </a:t>
            </a:r>
            <a:r>
              <a:rPr lang="ru-RU" sz="1100" dirty="0" smtClean="0">
                <a:latin typeface="+mn-lt"/>
              </a:rPr>
              <a:t> на </a:t>
            </a:r>
            <a:r>
              <a:rPr lang="ru-RU" sz="1100" dirty="0">
                <a:latin typeface="+mn-lt"/>
              </a:rPr>
              <a:t>реализацию мероприятий по созданию новых мест </a:t>
            </a:r>
            <a:r>
              <a:rPr lang="ru-RU" sz="1100" dirty="0" smtClean="0">
                <a:latin typeface="+mn-lt"/>
              </a:rPr>
              <a:t>  в общеобразовательных организациях </a:t>
            </a:r>
            <a:r>
              <a:rPr lang="ru-RU" sz="1100" dirty="0">
                <a:latin typeface="+mn-lt"/>
              </a:rPr>
              <a:t>от </a:t>
            </a:r>
            <a:r>
              <a:rPr lang="ru-RU" sz="1100" dirty="0" smtClean="0">
                <a:latin typeface="+mn-lt"/>
              </a:rPr>
              <a:t>10.02.2019г.: </a:t>
            </a:r>
            <a:r>
              <a:rPr lang="ru-RU" sz="1100" i="1" dirty="0" smtClean="0">
                <a:latin typeface="+mn-lt"/>
              </a:rPr>
              <a:t>распределена </a:t>
            </a:r>
            <a:r>
              <a:rPr lang="ru-RU" sz="1100" i="1" dirty="0">
                <a:latin typeface="+mn-lt"/>
              </a:rPr>
              <a:t>субсидия приказом от </a:t>
            </a:r>
            <a:r>
              <a:rPr lang="ru-RU" sz="1100" i="1" dirty="0" smtClean="0">
                <a:latin typeface="+mn-lt"/>
              </a:rPr>
              <a:t>13.02.2019г</a:t>
            </a:r>
            <a:r>
              <a:rPr lang="ru-RU" sz="1100" dirty="0" smtClean="0">
                <a:latin typeface="+mn-lt"/>
              </a:rPr>
              <a:t>. </a:t>
            </a:r>
            <a:r>
              <a:rPr lang="ru-RU" sz="1100" i="1" dirty="0" smtClean="0"/>
              <a:t>(418</a:t>
            </a:r>
            <a:r>
              <a:rPr lang="ru-RU" sz="1100" dirty="0" smtClean="0"/>
              <a:t>,01 </a:t>
            </a:r>
            <a:r>
              <a:rPr lang="ru-RU" sz="1100" dirty="0"/>
              <a:t>млн</a:t>
            </a:r>
            <a:r>
              <a:rPr lang="ru-RU" sz="1100" dirty="0" smtClean="0"/>
              <a:t>. руб</a:t>
            </a:r>
            <a:r>
              <a:rPr lang="ru-RU" sz="1100" dirty="0"/>
              <a:t>.)</a:t>
            </a:r>
            <a:endParaRPr lang="ru-RU" sz="1100" dirty="0" smtClean="0">
              <a:latin typeface="+mn-lt"/>
            </a:endParaRPr>
          </a:p>
          <a:p>
            <a:pPr lvl="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 smtClean="0">
                <a:latin typeface="+mn-lt"/>
              </a:rPr>
              <a:t>Заключено </a:t>
            </a:r>
            <a:r>
              <a:rPr lang="ru-RU" sz="1100" b="1" dirty="0">
                <a:latin typeface="+mn-lt"/>
              </a:rPr>
              <a:t>Соглашение с </a:t>
            </a:r>
            <a:r>
              <a:rPr lang="ru-RU" sz="1100" b="1" dirty="0" err="1">
                <a:latin typeface="+mn-lt"/>
              </a:rPr>
              <a:t>Минпросвещения</a:t>
            </a:r>
            <a:r>
              <a:rPr lang="ru-RU" sz="1100" b="1" dirty="0">
                <a:latin typeface="+mn-lt"/>
              </a:rPr>
              <a:t> </a:t>
            </a:r>
            <a:r>
              <a:rPr lang="ru-RU" sz="1100" b="1" dirty="0" smtClean="0">
                <a:latin typeface="+mn-lt"/>
              </a:rPr>
              <a:t>России </a:t>
            </a:r>
            <a:r>
              <a:rPr lang="ru-RU" sz="1100" dirty="0" smtClean="0">
                <a:latin typeface="+mn-lt"/>
              </a:rPr>
              <a:t>на </a:t>
            </a:r>
            <a:r>
              <a:rPr lang="ru-RU" sz="1100" dirty="0">
                <a:latin typeface="+mn-lt"/>
              </a:rPr>
              <a:t>реализацию мероприятий по созданию новых </a:t>
            </a:r>
            <a:r>
              <a:rPr lang="ru-RU" sz="1100" dirty="0" smtClean="0">
                <a:latin typeface="+mn-lt"/>
              </a:rPr>
              <a:t>мест </a:t>
            </a:r>
            <a:r>
              <a:rPr lang="ru-RU" sz="1100" dirty="0">
                <a:latin typeface="+mn-lt"/>
              </a:rPr>
              <a:t>в общеобразовательных организациях расположенных </a:t>
            </a:r>
            <a:r>
              <a:rPr lang="ru-RU" sz="1100" dirty="0" smtClean="0">
                <a:latin typeface="+mn-lt"/>
              </a:rPr>
              <a:t> в </a:t>
            </a:r>
            <a:r>
              <a:rPr lang="ru-RU" sz="1100" dirty="0">
                <a:latin typeface="+mn-lt"/>
              </a:rPr>
              <a:t>сельской местности и поселках городского </a:t>
            </a:r>
            <a:r>
              <a:rPr lang="ru-RU" sz="1100" dirty="0" smtClean="0">
                <a:latin typeface="+mn-lt"/>
              </a:rPr>
              <a:t>типа.</a:t>
            </a:r>
            <a:endParaRPr lang="ru-RU" sz="1100" dirty="0">
              <a:latin typeface="+mn-lt"/>
            </a:endParaRPr>
          </a:p>
        </p:txBody>
      </p:sp>
      <p:sp>
        <p:nvSpPr>
          <p:cNvPr id="60" name="Freeform 64"/>
          <p:cNvSpPr>
            <a:spLocks/>
          </p:cNvSpPr>
          <p:nvPr/>
        </p:nvSpPr>
        <p:spPr bwMode="auto">
          <a:xfrm>
            <a:off x="4436973" y="425188"/>
            <a:ext cx="123680" cy="110795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Freeform 64"/>
          <p:cNvSpPr>
            <a:spLocks/>
          </p:cNvSpPr>
          <p:nvPr/>
        </p:nvSpPr>
        <p:spPr bwMode="auto">
          <a:xfrm>
            <a:off x="32267" y="577588"/>
            <a:ext cx="123680" cy="110795"/>
          </a:xfrm>
          <a:custGeom>
            <a:avLst/>
            <a:gdLst>
              <a:gd name="T0" fmla="*/ 31 w 229"/>
              <a:gd name="T1" fmla="*/ 83 h 187"/>
              <a:gd name="T2" fmla="*/ 73 w 229"/>
              <a:gd name="T3" fmla="*/ 125 h 187"/>
              <a:gd name="T4" fmla="*/ 198 w 229"/>
              <a:gd name="T5" fmla="*/ 0 h 187"/>
              <a:gd name="T6" fmla="*/ 229 w 229"/>
              <a:gd name="T7" fmla="*/ 31 h 187"/>
              <a:gd name="T8" fmla="*/ 73 w 229"/>
              <a:gd name="T9" fmla="*/ 187 h 187"/>
              <a:gd name="T10" fmla="*/ 41 w 229"/>
              <a:gd name="T11" fmla="*/ 155 h 187"/>
              <a:gd name="T12" fmla="*/ 0 w 229"/>
              <a:gd name="T13" fmla="*/ 114 h 187"/>
              <a:gd name="T14" fmla="*/ 31 w 229"/>
              <a:gd name="T15" fmla="*/ 8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9" h="187">
                <a:moveTo>
                  <a:pt x="31" y="83"/>
                </a:moveTo>
                <a:cubicBezTo>
                  <a:pt x="73" y="125"/>
                  <a:pt x="73" y="125"/>
                  <a:pt x="73" y="125"/>
                </a:cubicBezTo>
                <a:cubicBezTo>
                  <a:pt x="198" y="0"/>
                  <a:pt x="198" y="0"/>
                  <a:pt x="198" y="0"/>
                </a:cubicBezTo>
                <a:cubicBezTo>
                  <a:pt x="229" y="31"/>
                  <a:pt x="229" y="31"/>
                  <a:pt x="229" y="31"/>
                </a:cubicBezTo>
                <a:cubicBezTo>
                  <a:pt x="73" y="187"/>
                  <a:pt x="73" y="187"/>
                  <a:pt x="73" y="187"/>
                </a:cubicBezTo>
                <a:cubicBezTo>
                  <a:pt x="64" y="178"/>
                  <a:pt x="53" y="168"/>
                  <a:pt x="41" y="155"/>
                </a:cubicBezTo>
                <a:cubicBezTo>
                  <a:pt x="29" y="143"/>
                  <a:pt x="16" y="130"/>
                  <a:pt x="0" y="114"/>
                </a:cubicBezTo>
                <a:lnTo>
                  <a:pt x="31" y="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29966" y="4136575"/>
            <a:ext cx="866242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>
                <a:latin typeface="+mn-lt"/>
              </a:rPr>
              <a:t> 25 </a:t>
            </a:r>
            <a:r>
              <a:rPr lang="ru-RU" sz="1200" b="1" dirty="0">
                <a:latin typeface="+mn-lt"/>
              </a:rPr>
              <a:t>сельских школ </a:t>
            </a:r>
            <a:r>
              <a:rPr lang="ru-RU" sz="1200" dirty="0">
                <a:latin typeface="+mn-lt"/>
              </a:rPr>
              <a:t>получат </a:t>
            </a:r>
            <a:r>
              <a:rPr lang="ru-RU" sz="1200" dirty="0" smtClean="0">
                <a:latin typeface="+mn-lt"/>
              </a:rPr>
              <a:t>оборудование по </a:t>
            </a:r>
            <a:r>
              <a:rPr lang="ru-RU" sz="1200" dirty="0">
                <a:latin typeface="+mn-lt"/>
              </a:rPr>
              <a:t>предметным областям «Технология», «Информатика», «ОБЖ»,   дополнительным общеобразовательным программам. </a:t>
            </a:r>
            <a:endParaRPr lang="ru-RU" sz="1200" dirty="0" smtClean="0">
              <a:latin typeface="+mn-lt"/>
            </a:endParaRPr>
          </a:p>
          <a:p>
            <a:pPr indent="3175"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>
                <a:latin typeface="+mn-lt"/>
              </a:rPr>
              <a:t> 6 </a:t>
            </a:r>
            <a:r>
              <a:rPr lang="ru-RU" sz="1200" b="1" dirty="0">
                <a:latin typeface="+mn-lt"/>
              </a:rPr>
              <a:t>тыс. учащихся   </a:t>
            </a:r>
            <a:r>
              <a:rPr lang="ru-RU" sz="1200" dirty="0">
                <a:latin typeface="+mn-lt"/>
              </a:rPr>
              <a:t>получат возможность обучаться по  обновленным </a:t>
            </a:r>
            <a:r>
              <a:rPr lang="ru-RU" sz="1200" dirty="0" smtClean="0">
                <a:latin typeface="+mn-lt"/>
              </a:rPr>
              <a:t>программам.</a:t>
            </a:r>
          </a:p>
          <a:p>
            <a:pPr indent="3175"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>
                <a:latin typeface="+mn-lt"/>
              </a:rPr>
              <a:t> Создано </a:t>
            </a:r>
            <a:r>
              <a:rPr lang="ru-RU" sz="1200" b="1" dirty="0">
                <a:latin typeface="+mn-lt"/>
              </a:rPr>
              <a:t>800 новых мест </a:t>
            </a:r>
            <a:r>
              <a:rPr lang="ru-RU" sz="1200" dirty="0">
                <a:latin typeface="+mn-lt"/>
              </a:rPr>
              <a:t>в </a:t>
            </a:r>
            <a:r>
              <a:rPr lang="ru-RU" sz="1200" dirty="0" err="1" smtClean="0">
                <a:latin typeface="+mn-lt"/>
              </a:rPr>
              <a:t>г.Липецке</a:t>
            </a:r>
            <a:endParaRPr lang="ru-RU" sz="1200" dirty="0">
              <a:latin typeface="+mn-lt"/>
            </a:endParaRPr>
          </a:p>
          <a:p>
            <a:pPr indent="3175"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>
                <a:latin typeface="+mn-lt"/>
              </a:rPr>
              <a:t> Начато </a:t>
            </a:r>
            <a:r>
              <a:rPr lang="ru-RU" sz="1200" b="1" dirty="0">
                <a:latin typeface="+mn-lt"/>
              </a:rPr>
              <a:t>строительство школы на 800 мест </a:t>
            </a:r>
            <a:r>
              <a:rPr lang="ru-RU" sz="1200" b="1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в </a:t>
            </a:r>
            <a:r>
              <a:rPr lang="ru-RU" sz="1200" dirty="0" err="1" smtClean="0">
                <a:latin typeface="+mn-lt"/>
              </a:rPr>
              <a:t>г.Усмань</a:t>
            </a:r>
            <a:endParaRPr lang="ru-RU" sz="1200" dirty="0" smtClean="0">
              <a:latin typeface="+mn-lt"/>
            </a:endParaRPr>
          </a:p>
          <a:p>
            <a:pPr indent="3175" algn="just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>
                <a:latin typeface="+mn-lt"/>
              </a:rPr>
              <a:t> Распределены </a:t>
            </a:r>
            <a:r>
              <a:rPr lang="ru-RU" sz="1200" b="1" dirty="0">
                <a:latin typeface="+mn-lt"/>
              </a:rPr>
              <a:t>средства на строительство школы </a:t>
            </a:r>
            <a:r>
              <a:rPr lang="ru-RU" sz="1200" dirty="0">
                <a:latin typeface="+mn-lt"/>
              </a:rPr>
              <a:t>в </a:t>
            </a:r>
            <a:r>
              <a:rPr lang="ru-RU" sz="1200" dirty="0" err="1">
                <a:latin typeface="+mn-lt"/>
              </a:rPr>
              <a:t>с.Пятницкое</a:t>
            </a:r>
            <a:r>
              <a:rPr lang="ru-RU" sz="1200" dirty="0">
                <a:latin typeface="+mn-lt"/>
              </a:rPr>
              <a:t> </a:t>
            </a:r>
            <a:r>
              <a:rPr lang="ru-RU" sz="1200" dirty="0" err="1">
                <a:latin typeface="+mn-lt"/>
              </a:rPr>
              <a:t>Измалковского</a:t>
            </a:r>
            <a:r>
              <a:rPr lang="ru-RU" sz="1200" dirty="0">
                <a:latin typeface="+mn-lt"/>
              </a:rPr>
              <a:t> района на 2020 г.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29807" y="3772538"/>
            <a:ext cx="2347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33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7796" y="1311515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203887" y="2619582"/>
            <a:ext cx="2177000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25" b="1" dirty="0"/>
              <a:t>Создание Центров цифровой</a:t>
            </a:r>
            <a:r>
              <a:rPr lang="en-US" sz="1125" b="1" dirty="0"/>
              <a:t> </a:t>
            </a:r>
            <a:r>
              <a:rPr lang="ru-RU" sz="1125" b="1" dirty="0"/>
              <a:t>трансформации образования </a:t>
            </a:r>
          </a:p>
          <a:p>
            <a:pPr algn="r"/>
            <a:r>
              <a:rPr lang="ru-RU" sz="1125" b="1" dirty="0"/>
              <a:t>в организациях общего и профессионального образования</a:t>
            </a:r>
          </a:p>
        </p:txBody>
      </p:sp>
      <p:graphicFrame>
        <p:nvGraphicFramePr>
          <p:cNvPr id="60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3656327"/>
              </p:ext>
            </p:extLst>
          </p:nvPr>
        </p:nvGraphicFramePr>
        <p:xfrm>
          <a:off x="2326160" y="2618893"/>
          <a:ext cx="1762761" cy="1089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2438190" y="2789096"/>
            <a:ext cx="7537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/>
              <a:t>ЦЕНТРОВ:</a:t>
            </a:r>
          </a:p>
        </p:txBody>
      </p:sp>
      <p:sp>
        <p:nvSpPr>
          <p:cNvPr id="63" name="Rectangle 3"/>
          <p:cNvSpPr/>
          <p:nvPr/>
        </p:nvSpPr>
        <p:spPr>
          <a:xfrm>
            <a:off x="756024" y="3766951"/>
            <a:ext cx="3160489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2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Центра цифрового образования детей </a:t>
            </a:r>
            <a:r>
              <a:rPr lang="en-US" sz="112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ru-RU" sz="112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-куб </a:t>
            </a:r>
          </a:p>
          <a:p>
            <a:pPr>
              <a:defRPr/>
            </a:pPr>
            <a:r>
              <a:rPr lang="ru-RU" sz="11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охватом в 2019 году не менее 400 детей </a:t>
            </a:r>
          </a:p>
          <a:p>
            <a:pPr>
              <a:defRPr/>
            </a:pPr>
            <a:r>
              <a:rPr lang="ru-RU" sz="11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(к 2023 году – 1000 детей)</a:t>
            </a:r>
            <a:endParaRPr lang="ru-RU" sz="112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Rectangle 3"/>
          <p:cNvSpPr/>
          <p:nvPr/>
        </p:nvSpPr>
        <p:spPr>
          <a:xfrm>
            <a:off x="4757711" y="3771135"/>
            <a:ext cx="3637325" cy="611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2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100 % образовательных организаций – </a:t>
            </a:r>
            <a:r>
              <a:rPr lang="ru-RU" sz="11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обновление информационного наполнения и общедоступных информационных ресурсов </a:t>
            </a:r>
            <a:endParaRPr lang="en-US" sz="112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09362" y="1297504"/>
            <a:ext cx="3353835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F0000"/>
                </a:solidFill>
              </a:rPr>
              <a:t>ЦЕЛЬ: </a:t>
            </a:r>
            <a:r>
              <a:rPr lang="ru-RU" sz="1200" dirty="0"/>
              <a:t>создание современной и безопасной цифровой образовательной среды</a:t>
            </a: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06401" y="1291410"/>
            <a:ext cx="0" cy="4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Кольцо 66"/>
          <p:cNvSpPr/>
          <p:nvPr/>
        </p:nvSpPr>
        <p:spPr>
          <a:xfrm>
            <a:off x="451591" y="3871264"/>
            <a:ext cx="291584" cy="291599"/>
          </a:xfrm>
          <a:prstGeom prst="donut">
            <a:avLst>
              <a:gd name="adj" fmla="val 6799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148" y="3829383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>
                <a:solidFill>
                  <a:srgbClr val="00B050"/>
                </a:solidFill>
              </a:rPr>
              <a:t>3</a:t>
            </a:r>
          </a:p>
        </p:txBody>
      </p:sp>
      <p:pic>
        <p:nvPicPr>
          <p:cNvPr id="75" name="Picture 6" descr="http://www.pmtp.lt/wp-content/uploads/2018/06/2-melynas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1094"/>
          <a:stretch/>
        </p:blipFill>
        <p:spPr bwMode="auto">
          <a:xfrm>
            <a:off x="397578" y="3231451"/>
            <a:ext cx="451672" cy="42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791553" y="1872094"/>
            <a:ext cx="250895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b="1" dirty="0"/>
              <a:t>753,45 млн. руб.</a:t>
            </a:r>
            <a:r>
              <a:rPr lang="ru-RU" sz="1350" dirty="0"/>
              <a:t> (2019-2024 гг.)</a:t>
            </a:r>
          </a:p>
        </p:txBody>
      </p:sp>
      <p:cxnSp>
        <p:nvCxnSpPr>
          <p:cNvPr id="77" name="Прямая со стрелкой 76"/>
          <p:cNvCxnSpPr/>
          <p:nvPr/>
        </p:nvCxnSpPr>
        <p:spPr>
          <a:xfrm flipV="1">
            <a:off x="3062168" y="3189431"/>
            <a:ext cx="279105" cy="16656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3"/>
          <p:cNvSpPr/>
          <p:nvPr/>
        </p:nvSpPr>
        <p:spPr>
          <a:xfrm>
            <a:off x="4655922" y="2805692"/>
            <a:ext cx="4488078" cy="265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25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Интернет-соединение не менее 100 МБ/с (город), 50 МБ/с (село) %</a:t>
            </a:r>
            <a:endParaRPr lang="en-US" sz="1125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9" name="Picture 2" descr="http://pluspng.com/img-png/png-internet-internet-icon-1600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221" y="2761330"/>
            <a:ext cx="317711" cy="31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Группа 79"/>
          <p:cNvGrpSpPr/>
          <p:nvPr/>
        </p:nvGrpSpPr>
        <p:grpSpPr>
          <a:xfrm>
            <a:off x="434351" y="1926171"/>
            <a:ext cx="349370" cy="349370"/>
            <a:chOff x="7435780" y="3386295"/>
            <a:chExt cx="457200" cy="457200"/>
          </a:xfrm>
        </p:grpSpPr>
        <p:pic>
          <p:nvPicPr>
            <p:cNvPr id="81" name="Picture 4" descr="https://lentachel.ru/netcat_files/Image/foto/2018/09/28/82988b650f9c7b5cd892c2e6aa0e008f/rubl_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6564" y="3463789"/>
              <a:ext cx="237506" cy="285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Кольцо 81"/>
            <p:cNvSpPr/>
            <p:nvPr/>
          </p:nvSpPr>
          <p:spPr>
            <a:xfrm>
              <a:off x="7435780" y="3386295"/>
              <a:ext cx="457200" cy="457200"/>
            </a:xfrm>
            <a:prstGeom prst="donut">
              <a:avLst>
                <a:gd name="adj" fmla="val 96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65541" y="2064730"/>
            <a:ext cx="323640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25" dirty="0"/>
              <a:t>Запланировано повышение квалификации </a:t>
            </a:r>
          </a:p>
          <a:p>
            <a:r>
              <a:rPr lang="ru-RU" sz="1125" dirty="0"/>
              <a:t>за средства федерального бюджета</a:t>
            </a:r>
          </a:p>
        </p:txBody>
      </p:sp>
      <p:sp>
        <p:nvSpPr>
          <p:cNvPr id="42" name="Rectangle 3"/>
          <p:cNvSpPr/>
          <p:nvPr/>
        </p:nvSpPr>
        <p:spPr>
          <a:xfrm>
            <a:off x="4762468" y="3041587"/>
            <a:ext cx="4427636" cy="479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  <a:defRPr/>
            </a:pP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Техническая возможность </a:t>
            </a:r>
            <a:r>
              <a:rPr lang="ru-RU" sz="105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в 100% 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школ</a:t>
            </a:r>
          </a:p>
          <a:p>
            <a:pPr>
              <a:spcBef>
                <a:spcPts val="450"/>
              </a:spcBef>
              <a:defRPr/>
            </a:pPr>
            <a:r>
              <a:rPr lang="ru-RU" sz="1050" b="1" dirty="0">
                <a:solidFill>
                  <a:srgbClr val="C00000"/>
                </a:solidFill>
              </a:rPr>
              <a:t>Нехватка средств </a:t>
            </a:r>
            <a:r>
              <a:rPr lang="ru-RU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для 100%-ой реализации</a:t>
            </a:r>
          </a:p>
        </p:txBody>
      </p:sp>
      <p:grpSp>
        <p:nvGrpSpPr>
          <p:cNvPr id="44" name="Группа 43"/>
          <p:cNvGrpSpPr/>
          <p:nvPr/>
        </p:nvGrpSpPr>
        <p:grpSpPr>
          <a:xfrm>
            <a:off x="4324102" y="3948149"/>
            <a:ext cx="291601" cy="313543"/>
            <a:chOff x="6218379" y="5088502"/>
            <a:chExt cx="360001" cy="387090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6218379" y="5088502"/>
              <a:ext cx="360001" cy="387090"/>
              <a:chOff x="7754560" y="5696001"/>
              <a:chExt cx="457227" cy="491605"/>
            </a:xfrm>
          </p:grpSpPr>
          <p:sp>
            <p:nvSpPr>
              <p:cNvPr id="47" name="Кольцо 46"/>
              <p:cNvSpPr/>
              <p:nvPr/>
            </p:nvSpPr>
            <p:spPr>
              <a:xfrm>
                <a:off x="7754587" y="5696001"/>
                <a:ext cx="457200" cy="457197"/>
              </a:xfrm>
              <a:prstGeom prst="donut">
                <a:avLst>
                  <a:gd name="adj" fmla="val 6799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Арка 47"/>
              <p:cNvSpPr/>
              <p:nvPr/>
            </p:nvSpPr>
            <p:spPr>
              <a:xfrm rot="5400000">
                <a:off x="7754558" y="5730404"/>
                <a:ext cx="457204" cy="457199"/>
              </a:xfrm>
              <a:prstGeom prst="blockArc">
                <a:avLst>
                  <a:gd name="adj1" fmla="val 10800000"/>
                  <a:gd name="adj2" fmla="val 5497592"/>
                  <a:gd name="adj3" fmla="val 5867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6" name="Freeform 64"/>
            <p:cNvSpPr>
              <a:spLocks/>
            </p:cNvSpPr>
            <p:nvPr/>
          </p:nvSpPr>
          <p:spPr bwMode="auto">
            <a:xfrm>
              <a:off x="6321847" y="5208195"/>
              <a:ext cx="164906" cy="147727"/>
            </a:xfrm>
            <a:custGeom>
              <a:avLst/>
              <a:gdLst>
                <a:gd name="T0" fmla="*/ 31 w 229"/>
                <a:gd name="T1" fmla="*/ 83 h 187"/>
                <a:gd name="T2" fmla="*/ 73 w 229"/>
                <a:gd name="T3" fmla="*/ 125 h 187"/>
                <a:gd name="T4" fmla="*/ 198 w 229"/>
                <a:gd name="T5" fmla="*/ 0 h 187"/>
                <a:gd name="T6" fmla="*/ 229 w 229"/>
                <a:gd name="T7" fmla="*/ 31 h 187"/>
                <a:gd name="T8" fmla="*/ 73 w 229"/>
                <a:gd name="T9" fmla="*/ 187 h 187"/>
                <a:gd name="T10" fmla="*/ 41 w 229"/>
                <a:gd name="T11" fmla="*/ 155 h 187"/>
                <a:gd name="T12" fmla="*/ 0 w 229"/>
                <a:gd name="T13" fmla="*/ 114 h 187"/>
                <a:gd name="T14" fmla="*/ 31 w 229"/>
                <a:gd name="T15" fmla="*/ 8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187">
                  <a:moveTo>
                    <a:pt x="31" y="83"/>
                  </a:moveTo>
                  <a:cubicBezTo>
                    <a:pt x="73" y="125"/>
                    <a:pt x="73" y="125"/>
                    <a:pt x="73" y="125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29" y="31"/>
                    <a:pt x="229" y="31"/>
                    <a:pt x="229" y="31"/>
                  </a:cubicBezTo>
                  <a:cubicBezTo>
                    <a:pt x="73" y="187"/>
                    <a:pt x="73" y="187"/>
                    <a:pt x="73" y="187"/>
                  </a:cubicBezTo>
                  <a:cubicBezTo>
                    <a:pt x="64" y="178"/>
                    <a:pt x="53" y="168"/>
                    <a:pt x="41" y="155"/>
                  </a:cubicBezTo>
                  <a:cubicBezTo>
                    <a:pt x="29" y="143"/>
                    <a:pt x="16" y="130"/>
                    <a:pt x="0" y="114"/>
                  </a:cubicBezTo>
                  <a:lnTo>
                    <a:pt x="31" y="83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 sz="135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547033" y="3074113"/>
            <a:ext cx="227948" cy="411190"/>
            <a:chOff x="6058859" y="3825397"/>
            <a:chExt cx="379913" cy="685315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6078070" y="3825397"/>
              <a:ext cx="252000" cy="252000"/>
              <a:chOff x="6218379" y="5260069"/>
              <a:chExt cx="360001" cy="359999"/>
            </a:xfrm>
          </p:grpSpPr>
          <p:grpSp>
            <p:nvGrpSpPr>
              <p:cNvPr id="70" name="Группа 69"/>
              <p:cNvGrpSpPr/>
              <p:nvPr/>
            </p:nvGrpSpPr>
            <p:grpSpPr>
              <a:xfrm>
                <a:off x="6218379" y="5260069"/>
                <a:ext cx="360001" cy="359999"/>
                <a:chOff x="7754560" y="5913911"/>
                <a:chExt cx="457227" cy="457201"/>
              </a:xfrm>
            </p:grpSpPr>
            <p:sp>
              <p:nvSpPr>
                <p:cNvPr id="72" name="Кольцо 71"/>
                <p:cNvSpPr/>
                <p:nvPr/>
              </p:nvSpPr>
              <p:spPr>
                <a:xfrm>
                  <a:off x="7754587" y="5913912"/>
                  <a:ext cx="457200" cy="457200"/>
                </a:xfrm>
                <a:prstGeom prst="donut">
                  <a:avLst>
                    <a:gd name="adj" fmla="val 6799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35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Арка 72"/>
                <p:cNvSpPr/>
                <p:nvPr/>
              </p:nvSpPr>
              <p:spPr>
                <a:xfrm rot="5400000">
                  <a:off x="7754560" y="5913911"/>
                  <a:ext cx="457201" cy="457202"/>
                </a:xfrm>
                <a:prstGeom prst="blockArc">
                  <a:avLst>
                    <a:gd name="adj1" fmla="val 10800000"/>
                    <a:gd name="adj2" fmla="val 5497592"/>
                    <a:gd name="adj3" fmla="val 5867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35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1" name="Freeform 64"/>
              <p:cNvSpPr>
                <a:spLocks/>
              </p:cNvSpPr>
              <p:nvPr/>
            </p:nvSpPr>
            <p:spPr bwMode="auto">
              <a:xfrm>
                <a:off x="6321847" y="5352694"/>
                <a:ext cx="164906" cy="147727"/>
              </a:xfrm>
              <a:custGeom>
                <a:avLst/>
                <a:gdLst>
                  <a:gd name="T0" fmla="*/ 31 w 229"/>
                  <a:gd name="T1" fmla="*/ 83 h 187"/>
                  <a:gd name="T2" fmla="*/ 73 w 229"/>
                  <a:gd name="T3" fmla="*/ 125 h 187"/>
                  <a:gd name="T4" fmla="*/ 198 w 229"/>
                  <a:gd name="T5" fmla="*/ 0 h 187"/>
                  <a:gd name="T6" fmla="*/ 229 w 229"/>
                  <a:gd name="T7" fmla="*/ 31 h 187"/>
                  <a:gd name="T8" fmla="*/ 73 w 229"/>
                  <a:gd name="T9" fmla="*/ 187 h 187"/>
                  <a:gd name="T10" fmla="*/ 41 w 229"/>
                  <a:gd name="T11" fmla="*/ 155 h 187"/>
                  <a:gd name="T12" fmla="*/ 0 w 229"/>
                  <a:gd name="T13" fmla="*/ 114 h 187"/>
                  <a:gd name="T14" fmla="*/ 31 w 229"/>
                  <a:gd name="T15" fmla="*/ 83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9" h="187">
                    <a:moveTo>
                      <a:pt x="31" y="83"/>
                    </a:moveTo>
                    <a:cubicBezTo>
                      <a:pt x="73" y="125"/>
                      <a:pt x="73" y="125"/>
                      <a:pt x="73" y="125"/>
                    </a:cubicBezTo>
                    <a:cubicBezTo>
                      <a:pt x="198" y="0"/>
                      <a:pt x="198" y="0"/>
                      <a:pt x="198" y="0"/>
                    </a:cubicBezTo>
                    <a:cubicBezTo>
                      <a:pt x="229" y="31"/>
                      <a:pt x="229" y="31"/>
                      <a:pt x="229" y="31"/>
                    </a:cubicBezTo>
                    <a:cubicBezTo>
                      <a:pt x="73" y="187"/>
                      <a:pt x="73" y="187"/>
                      <a:pt x="73" y="187"/>
                    </a:cubicBezTo>
                    <a:cubicBezTo>
                      <a:pt x="64" y="178"/>
                      <a:pt x="53" y="168"/>
                      <a:pt x="41" y="155"/>
                    </a:cubicBezTo>
                    <a:cubicBezTo>
                      <a:pt x="29" y="143"/>
                      <a:pt x="16" y="130"/>
                      <a:pt x="0" y="114"/>
                    </a:cubicBezTo>
                    <a:lnTo>
                      <a:pt x="31" y="83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en-US" sz="135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6082186" y="4138686"/>
              <a:ext cx="252000" cy="252000"/>
              <a:chOff x="7754560" y="5913911"/>
              <a:chExt cx="457227" cy="457201"/>
            </a:xfrm>
            <a:solidFill>
              <a:srgbClr val="C00000"/>
            </a:solidFill>
          </p:grpSpPr>
          <p:sp>
            <p:nvSpPr>
              <p:cNvPr id="52" name="Кольцо 51"/>
              <p:cNvSpPr/>
              <p:nvPr/>
            </p:nvSpPr>
            <p:spPr>
              <a:xfrm>
                <a:off x="7754587" y="5913912"/>
                <a:ext cx="457200" cy="457200"/>
              </a:xfrm>
              <a:prstGeom prst="donut">
                <a:avLst>
                  <a:gd name="adj" fmla="val 6799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Арка 52"/>
              <p:cNvSpPr/>
              <p:nvPr/>
            </p:nvSpPr>
            <p:spPr>
              <a:xfrm rot="5400000">
                <a:off x="7754560" y="5913911"/>
                <a:ext cx="457201" cy="457202"/>
              </a:xfrm>
              <a:prstGeom prst="blockArc">
                <a:avLst>
                  <a:gd name="adj1" fmla="val 10800000"/>
                  <a:gd name="adj2" fmla="val 5497592"/>
                  <a:gd name="adj3" fmla="val 586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058859" y="4087520"/>
              <a:ext cx="379913" cy="4231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50" b="1" dirty="0">
                  <a:solidFill>
                    <a:srgbClr val="C00000"/>
                  </a:solidFill>
                </a:rPr>
                <a:t>!</a:t>
              </a: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-272142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«Цифровая образовательная среда» </a:t>
            </a:r>
            <a:r>
              <a:rPr lang="ru-RU" sz="1400" b="1" dirty="0" smtClean="0"/>
              <a:t>(ЦОС)</a:t>
            </a:r>
            <a:endParaRPr lang="ru-RU" sz="135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1530" y="72818"/>
            <a:ext cx="310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47,03</a:t>
            </a:r>
            <a:r>
              <a:rPr lang="ru-RU" sz="1200" b="1" dirty="0" smtClean="0"/>
              <a:t> млн. руб.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6809" y="350136"/>
            <a:ext cx="873403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Заключено Соглашение с </a:t>
            </a:r>
            <a:r>
              <a:rPr lang="ru-RU" sz="1100" b="1" dirty="0" err="1"/>
              <a:t>Минпросвещения</a:t>
            </a:r>
            <a:r>
              <a:rPr lang="ru-RU" sz="1100" b="1" dirty="0"/>
              <a:t> России  </a:t>
            </a:r>
            <a:r>
              <a:rPr lang="ru-RU" sz="1100" dirty="0"/>
              <a:t>на внедрение целевой модели цифровой образовательной среды </a:t>
            </a:r>
            <a:r>
              <a:rPr lang="ru-RU" sz="1100" dirty="0" smtClean="0"/>
              <a:t>в  </a:t>
            </a:r>
            <a:r>
              <a:rPr lang="ru-RU" sz="1100" dirty="0" err="1" smtClean="0"/>
              <a:t>общеобразо-вательных</a:t>
            </a:r>
            <a:r>
              <a:rPr lang="ru-RU" sz="1100" dirty="0" smtClean="0"/>
              <a:t> организациях (15 ОО) </a:t>
            </a:r>
            <a:r>
              <a:rPr lang="ru-RU" sz="1100" dirty="0"/>
              <a:t>и профессиональных образовательных организациях </a:t>
            </a:r>
            <a:r>
              <a:rPr lang="ru-RU" sz="1100" dirty="0" smtClean="0"/>
              <a:t>(1 СПО) от </a:t>
            </a:r>
            <a:r>
              <a:rPr lang="ru-RU" sz="1100" dirty="0"/>
              <a:t>12.02.2019 г</a:t>
            </a:r>
            <a:r>
              <a:rPr lang="ru-RU" sz="1100" dirty="0" smtClean="0"/>
              <a:t>., </a:t>
            </a:r>
            <a:r>
              <a:rPr lang="ru-RU" sz="1100" i="1" dirty="0"/>
              <a:t>(</a:t>
            </a:r>
            <a:r>
              <a:rPr lang="ru-RU" sz="1100" dirty="0" smtClean="0"/>
              <a:t>34,60 </a:t>
            </a:r>
            <a:r>
              <a:rPr lang="ru-RU" sz="1100" dirty="0"/>
              <a:t>млн. руб</a:t>
            </a:r>
            <a:r>
              <a:rPr lang="ru-RU" sz="1100" dirty="0" smtClean="0"/>
              <a:t>.)</a:t>
            </a:r>
            <a:r>
              <a:rPr lang="ru-RU" sz="1100" i="1" dirty="0" smtClean="0"/>
              <a:t>.</a:t>
            </a:r>
          </a:p>
          <a:p>
            <a:pPr marL="171450" lvl="0" indent="-17145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Заключено Соглашение с </a:t>
            </a:r>
            <a:r>
              <a:rPr lang="ru-RU" sz="1100" b="1" dirty="0" err="1"/>
              <a:t>Минпросвещения</a:t>
            </a:r>
            <a:r>
              <a:rPr lang="ru-RU" sz="1100" b="1" dirty="0"/>
              <a:t> РФ </a:t>
            </a:r>
            <a:r>
              <a:rPr lang="ru-RU" sz="1100" dirty="0"/>
              <a:t>о создании центра цифрового образования детей от 14.02.2019 г. </a:t>
            </a:r>
            <a:r>
              <a:rPr lang="ru-RU" sz="1100" dirty="0" smtClean="0"/>
              <a:t>, </a:t>
            </a:r>
            <a:r>
              <a:rPr lang="ru-RU" sz="1100" i="1" dirty="0" smtClean="0"/>
              <a:t> </a:t>
            </a:r>
            <a:r>
              <a:rPr lang="ru-RU" sz="1100" i="1" dirty="0"/>
              <a:t>средства переданы 18.02.2019 г. в ГБУ ДО «Центр дополнительного образования Липецкой области</a:t>
            </a:r>
            <a:r>
              <a:rPr lang="ru-RU" sz="1100" i="1" dirty="0" smtClean="0"/>
              <a:t>», (12</a:t>
            </a:r>
            <a:r>
              <a:rPr lang="ru-RU" sz="1100" dirty="0" smtClean="0"/>
              <a:t>,43 </a:t>
            </a:r>
            <a:r>
              <a:rPr lang="ru-RU" sz="1100" dirty="0"/>
              <a:t>млн. руб.)</a:t>
            </a:r>
            <a:endParaRPr lang="ru-RU" sz="1100" i="1" dirty="0"/>
          </a:p>
          <a:p>
            <a:pPr lvl="0"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ru-RU" sz="11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2585616" y="4518685"/>
            <a:ext cx="2476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887" y="4832769"/>
            <a:ext cx="8727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Внедрена целевая модель цифровой образовательной среды </a:t>
            </a:r>
            <a:r>
              <a:rPr lang="ru-RU" sz="1200" dirty="0"/>
              <a:t>в общеобразовательных организациях и профессиональных образовательных организациях  - </a:t>
            </a:r>
            <a:r>
              <a:rPr lang="ru-RU" sz="1200" dirty="0" smtClean="0"/>
              <a:t>1.</a:t>
            </a:r>
          </a:p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Создан центр цифрового образования </a:t>
            </a:r>
            <a:r>
              <a:rPr lang="ru-RU" sz="1200" dirty="0" smtClean="0"/>
              <a:t>детей </a:t>
            </a:r>
            <a:r>
              <a:rPr lang="ru-RU" sz="1200" dirty="0"/>
              <a:t>"IT-куб" -  1</a:t>
            </a:r>
          </a:p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ru-RU" sz="1200" dirty="0"/>
          </a:p>
        </p:txBody>
      </p:sp>
      <p:graphicFrame>
        <p:nvGraphicFramePr>
          <p:cNvPr id="5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660499"/>
              </p:ext>
            </p:extLst>
          </p:nvPr>
        </p:nvGraphicFramePr>
        <p:xfrm>
          <a:off x="3916513" y="1037058"/>
          <a:ext cx="5727156" cy="1513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35120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76396" y="4979863"/>
            <a:ext cx="1694330" cy="597315"/>
          </a:xfrm>
          <a:prstGeom prst="rect">
            <a:avLst/>
          </a:prstGeom>
          <a:solidFill>
            <a:schemeClr val="bg1"/>
          </a:solidFill>
          <a:ln>
            <a:solidFill>
              <a:srgbClr val="F3B73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7" name="TextBox 36">
            <a:extLst>
              <a:ext uri="{FF2B5EF4-FFF2-40B4-BE49-F238E27FC236}"/>
            </a:extLst>
          </p:cNvPr>
          <p:cNvSpPr txBox="1"/>
          <p:nvPr/>
        </p:nvSpPr>
        <p:spPr>
          <a:xfrm>
            <a:off x="279726" y="38599"/>
            <a:ext cx="678366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</a:t>
            </a:r>
            <a:r>
              <a:rPr lang="ru-RU" sz="1400" b="1" dirty="0">
                <a:solidFill>
                  <a:srgbClr val="C00000"/>
                </a:solidFill>
              </a:rPr>
              <a:t>Успех каждого ребенка»</a:t>
            </a:r>
          </a:p>
          <a:p>
            <a:pPr algn="ctr"/>
            <a:endParaRPr lang="ru-RU" sz="1200" b="1" dirty="0">
              <a:latin typeface="+mj-lt"/>
            </a:endParaRPr>
          </a:p>
        </p:txBody>
      </p:sp>
      <p:pic>
        <p:nvPicPr>
          <p:cNvPr id="29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1981" y="1750335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6413482" y="2759970"/>
            <a:ext cx="714341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2020-</a:t>
            </a:r>
          </a:p>
          <a:p>
            <a:r>
              <a:rPr lang="ru-RU" sz="975" b="1" dirty="0"/>
              <a:t>2024 гг.:</a:t>
            </a:r>
            <a:endParaRPr lang="ru-RU" sz="975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30584" y="1486847"/>
            <a:ext cx="2480474" cy="938719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rgbClr val="FF0000"/>
                </a:solidFill>
              </a:rPr>
              <a:t>Цель:</a:t>
            </a:r>
            <a:r>
              <a:rPr lang="ru-RU" sz="1100" b="1" dirty="0"/>
              <a:t> </a:t>
            </a:r>
            <a:r>
              <a:rPr lang="ru-RU" sz="1100" dirty="0"/>
              <a:t>воспитание гармонично развитой           и социально ответственной личности путем увеличения охвата дополнительным образованием до 80%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1668379" y="4050784"/>
            <a:ext cx="1250156" cy="1811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aphicFrame>
        <p:nvGraphicFramePr>
          <p:cNvPr id="44" name="Chart 4"/>
          <p:cNvGraphicFramePr>
            <a:graphicFrameLocks/>
          </p:cNvGraphicFramePr>
          <p:nvPr>
            <p:extLst/>
          </p:nvPr>
        </p:nvGraphicFramePr>
        <p:xfrm>
          <a:off x="343623" y="2357970"/>
          <a:ext cx="2451532" cy="873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595660" y="4017919"/>
            <a:ext cx="70573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25" dirty="0"/>
              <a:t>2018 год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97546" y="4025049"/>
            <a:ext cx="693774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25" dirty="0"/>
              <a:t>2024 год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1617405" y="4395358"/>
            <a:ext cx="520136" cy="2747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1000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2416808" y="4258897"/>
            <a:ext cx="556027" cy="257962"/>
          </a:xfrm>
          <a:prstGeom prst="rect">
            <a:avLst/>
          </a:prstGeom>
          <a:solidFill>
            <a:srgbClr val="83C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98 000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2185736" y="4350507"/>
            <a:ext cx="189000" cy="694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3"/>
          <p:cNvSpPr/>
          <p:nvPr/>
        </p:nvSpPr>
        <p:spPr>
          <a:xfrm>
            <a:off x="1498021" y="4664643"/>
            <a:ext cx="1593701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25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участвуют в онлайн проектах по ранней профориентации</a:t>
            </a:r>
            <a:endParaRPr lang="en-US" sz="825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6835" y="4040269"/>
            <a:ext cx="1357383" cy="670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50"/>
              </a:spcBef>
            </a:pPr>
            <a:r>
              <a:rPr lang="ru-RU" sz="975" b="1" dirty="0"/>
              <a:t>Профориентация:</a:t>
            </a:r>
            <a:endParaRPr lang="ru-RU" sz="975" dirty="0"/>
          </a:p>
          <a:p>
            <a:pPr>
              <a:spcBef>
                <a:spcPts val="450"/>
              </a:spcBef>
              <a:buClr>
                <a:srgbClr val="D69E12"/>
              </a:buClr>
              <a:buFont typeface="Wingdings" panose="05000000000000000000" pitchFamily="2" charset="2"/>
              <a:buChar char="§"/>
            </a:pPr>
            <a:r>
              <a:rPr lang="ru-RU" sz="975" dirty="0"/>
              <a:t> Билет в будущее</a:t>
            </a:r>
          </a:p>
          <a:p>
            <a:pPr>
              <a:spcBef>
                <a:spcPts val="450"/>
              </a:spcBef>
              <a:buClr>
                <a:srgbClr val="D69E12"/>
              </a:buClr>
              <a:buFont typeface="Wingdings" panose="05000000000000000000" pitchFamily="2" charset="2"/>
              <a:buChar char="§"/>
            </a:pPr>
            <a:r>
              <a:rPr lang="ru-RU" sz="975" dirty="0"/>
              <a:t> </a:t>
            </a:r>
            <a:r>
              <a:rPr lang="ru-RU" sz="975" dirty="0" err="1"/>
              <a:t>Проектория</a:t>
            </a:r>
            <a:endParaRPr lang="ru-RU" sz="975" dirty="0"/>
          </a:p>
        </p:txBody>
      </p:sp>
      <p:pic>
        <p:nvPicPr>
          <p:cNvPr id="52" name="Picture 10" descr="https://www.5storonsveta.ru/images/1untitled(11)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7000" contrast="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097" y="2808683"/>
            <a:ext cx="267902" cy="25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imageog.flaticon.com/icons/png/512/97/97403.png?size=1200x630f&amp;pad=10,10,10,10&amp;ext=png&amp;bg=FFFFFFF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4375" r="23124"/>
          <a:stretch>
            <a:fillRect/>
          </a:stretch>
        </p:blipFill>
        <p:spPr bwMode="auto">
          <a:xfrm>
            <a:off x="122584" y="4049936"/>
            <a:ext cx="293399" cy="293397"/>
          </a:xfrm>
          <a:prstGeom prst="rect">
            <a:avLst/>
          </a:prstGeom>
          <a:noFill/>
        </p:spPr>
      </p:pic>
      <p:sp>
        <p:nvSpPr>
          <p:cNvPr id="54" name="Левая фигурная скобка 53"/>
          <p:cNvSpPr/>
          <p:nvPr/>
        </p:nvSpPr>
        <p:spPr>
          <a:xfrm rot="10800000">
            <a:off x="1422811" y="4063517"/>
            <a:ext cx="185225" cy="63385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" name="TextBox 1"/>
          <p:cNvSpPr txBox="1"/>
          <p:nvPr/>
        </p:nvSpPr>
        <p:spPr>
          <a:xfrm>
            <a:off x="418283" y="3477244"/>
            <a:ext cx="2575151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75" b="1" dirty="0"/>
              <a:t>465,44 млн. руб. </a:t>
            </a:r>
            <a:r>
              <a:rPr lang="ru-RU" sz="975" dirty="0"/>
              <a:t>(2019-2024 гг.)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13942" y="2348094"/>
            <a:ext cx="2434001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Ежегодно более 1600 детей </a:t>
            </a:r>
            <a:r>
              <a:rPr lang="ru-RU" sz="975" dirty="0"/>
              <a:t>с 3 по 11 классы занимаются по 7 направлениям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372787" y="2465100"/>
            <a:ext cx="1157201" cy="600999"/>
            <a:chOff x="1114" y="1070"/>
            <a:chExt cx="4904" cy="24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1070"/>
              <a:ext cx="4589" cy="2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" y="2397"/>
              <a:ext cx="771" cy="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" y="2474"/>
              <a:ext cx="917" cy="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2" y="1838"/>
              <a:ext cx="893" cy="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1" y="1855"/>
              <a:ext cx="963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" y="1214"/>
              <a:ext cx="956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2" y="1288"/>
              <a:ext cx="915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4799811" y="2454829"/>
            <a:ext cx="119171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dirty="0"/>
              <a:t>Входит в </a:t>
            </a:r>
            <a:r>
              <a:rPr lang="ru-RU" sz="975" b="1" dirty="0"/>
              <a:t>ТОП-5 </a:t>
            </a:r>
            <a:r>
              <a:rPr lang="ru-RU" sz="975" dirty="0"/>
              <a:t>общероссийского рейтинга детских технопарков</a:t>
            </a:r>
          </a:p>
        </p:txBody>
      </p:sp>
      <p:pic>
        <p:nvPicPr>
          <p:cNvPr id="57" name="image9.png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310112" y="4961825"/>
            <a:ext cx="1101884" cy="37462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825620" y="5242957"/>
            <a:ext cx="1964759" cy="334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88" dirty="0"/>
              <a:t>начал работу в октябре 2018 г.</a:t>
            </a:r>
          </a:p>
          <a:p>
            <a:pPr algn="ctr"/>
            <a:r>
              <a:rPr lang="ru-RU" sz="788" u="heavy" dirty="0">
                <a:hlinkClick r:id="rId16"/>
              </a:rPr>
              <a:t>www.strategy48.ru</a:t>
            </a:r>
            <a:endParaRPr lang="ru-RU" sz="788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331" y="3207123"/>
            <a:ext cx="1293132" cy="39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77324" y="3258875"/>
            <a:ext cx="4138075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75" b="1" dirty="0">
                <a:latin typeface="+mj-lt"/>
              </a:rPr>
              <a:t>ГОАОУ «Центр поддержки одаренных детей «СТРАТЕГИЯ»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30182" y="4159191"/>
            <a:ext cx="258627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Ежегодно более 2000 школьников </a:t>
            </a:r>
            <a:r>
              <a:rPr lang="ru-RU" sz="975" dirty="0"/>
              <a:t>из</a:t>
            </a:r>
          </a:p>
          <a:p>
            <a:r>
              <a:rPr lang="ru-RU" sz="975" dirty="0"/>
              <a:t>20 муниципалитетов Липецкой области – выпускники Центра в рамках образовательных профильных смен.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37880" y="4888992"/>
            <a:ext cx="244319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Олимпиадная подготовка </a:t>
            </a:r>
            <a:r>
              <a:rPr lang="ru-RU" sz="975" dirty="0"/>
              <a:t>(очная и заочная форма обучения) 18 предметных направлений. Ежегодно более 1300 учащихся 3-11 классов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30776" y="3674543"/>
            <a:ext cx="232722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Областные открытые олимпиады                     и командные соревнования </a:t>
            </a:r>
            <a:r>
              <a:rPr lang="ru-RU" sz="975" dirty="0"/>
              <a:t>Липецкой области для учащихся 3-8 классов – более 4500 участников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30776" y="4453326"/>
            <a:ext cx="2586271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b="1" dirty="0"/>
              <a:t>Перечневые олимпиады</a:t>
            </a:r>
            <a:endParaRPr lang="ru-RU" sz="975" dirty="0"/>
          </a:p>
          <a:p>
            <a:r>
              <a:rPr lang="ru-RU" sz="975" dirty="0"/>
              <a:t>(МГУ, ВШЭ, СПбГУ, МФТИ, МИФИ)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41538" y="3457216"/>
            <a:ext cx="270000" cy="270000"/>
            <a:chOff x="7435780" y="3386295"/>
            <a:chExt cx="457200" cy="457200"/>
          </a:xfrm>
        </p:grpSpPr>
        <p:pic>
          <p:nvPicPr>
            <p:cNvPr id="67" name="Picture 4" descr="https://lentachel.ru/netcat_files/Image/foto/2018/09/28/82988b650f9c7b5cd892c2e6aa0e008f/rubl_.png"/>
            <p:cNvPicPr>
              <a:picLocks noChangeAspect="1" noChangeArrowheads="1"/>
            </p:cNvPicPr>
            <p:nvPr/>
          </p:nvPicPr>
          <p:blipFill>
            <a:blip r:embed="rId18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sharpenSoften amount="50000"/>
                      </a14:imgEffect>
                      <a14:imgEffect>
                        <a14:brightnessContrast bright="-37000" contrast="3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6564" y="3463789"/>
              <a:ext cx="237506" cy="2850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Кольцо 14"/>
            <p:cNvSpPr/>
            <p:nvPr/>
          </p:nvSpPr>
          <p:spPr>
            <a:xfrm>
              <a:off x="7435780" y="3386295"/>
              <a:ext cx="457200" cy="457200"/>
            </a:xfrm>
            <a:prstGeom prst="donut">
              <a:avLst>
                <a:gd name="adj" fmla="val 96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solidFill>
                  <a:schemeClr val="tx1"/>
                </a:solidFill>
              </a:endParaRPr>
            </a:p>
          </p:txBody>
        </p:sp>
      </p:grpSp>
      <p:sp>
        <p:nvSpPr>
          <p:cNvPr id="80" name="Левая фигурная скобка 79"/>
          <p:cNvSpPr/>
          <p:nvPr/>
        </p:nvSpPr>
        <p:spPr>
          <a:xfrm rot="10800000">
            <a:off x="4572232" y="2207585"/>
            <a:ext cx="205093" cy="772416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81" name="Picture 2" descr="http://imageog.flaticon.com/icons/png/512/97/97403.png?size=1200x630f&amp;pad=10,10,10,10&amp;ext=png&amp;bg=FFFFFFF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4375" r="23124"/>
          <a:stretch>
            <a:fillRect/>
          </a:stretch>
        </p:blipFill>
        <p:spPr bwMode="auto">
          <a:xfrm>
            <a:off x="6115986" y="2423732"/>
            <a:ext cx="281068" cy="28106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6980883" y="2762389"/>
            <a:ext cx="1922488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16" indent="-10716">
              <a:buClr>
                <a:srgbClr val="D69E12"/>
              </a:buClr>
              <a:buFont typeface="Wingdings" panose="05000000000000000000" pitchFamily="2" charset="2"/>
              <a:buChar char="§"/>
            </a:pPr>
            <a:r>
              <a:rPr lang="ru-RU" sz="975" dirty="0"/>
              <a:t> 1 детский технопарк в </a:t>
            </a:r>
            <a:r>
              <a:rPr lang="ru-RU" sz="975" dirty="0" err="1"/>
              <a:t>г.Ельце</a:t>
            </a:r>
            <a:endParaRPr lang="ru-RU" sz="975" dirty="0"/>
          </a:p>
          <a:p>
            <a:pPr marL="10716" indent="-10716">
              <a:buClr>
                <a:srgbClr val="D69E12"/>
              </a:buClr>
              <a:buFont typeface="Wingdings" panose="05000000000000000000" pitchFamily="2" charset="2"/>
              <a:buChar char="§"/>
            </a:pPr>
            <a:r>
              <a:rPr lang="ru-RU" sz="975" dirty="0"/>
              <a:t> 3 мобильных </a:t>
            </a:r>
            <a:r>
              <a:rPr lang="ru-RU" sz="975" dirty="0" err="1"/>
              <a:t>Кванториума</a:t>
            </a:r>
            <a:endParaRPr lang="ru-RU" sz="975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68535" y="3615907"/>
            <a:ext cx="2550053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75" dirty="0"/>
              <a:t>(начало работы 05.10.2016 г.) соглашение с Фондом «Талант и Успех» (ОЦ «Сириус») подписано в декабре 2017 г.</a:t>
            </a:r>
          </a:p>
        </p:txBody>
      </p:sp>
      <p:pic>
        <p:nvPicPr>
          <p:cNvPr id="85" name="Picture 2" descr="http://imageog.flaticon.com/icons/png/512/97/97403.png?size=1200x630f&amp;pad=10,10,10,10&amp;ext=png&amp;bg=FFFFFFF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4375" r="23124"/>
          <a:stretch>
            <a:fillRect/>
          </a:stretch>
        </p:blipFill>
        <p:spPr bwMode="auto">
          <a:xfrm>
            <a:off x="3239746" y="4250661"/>
            <a:ext cx="281068" cy="281066"/>
          </a:xfrm>
          <a:prstGeom prst="rect">
            <a:avLst/>
          </a:prstGeom>
          <a:noFill/>
        </p:spPr>
      </p:pic>
      <p:sp>
        <p:nvSpPr>
          <p:cNvPr id="86" name="Прямоугольник 85"/>
          <p:cNvSpPr/>
          <p:nvPr/>
        </p:nvSpPr>
        <p:spPr>
          <a:xfrm>
            <a:off x="2453981" y="2176640"/>
            <a:ext cx="5754260" cy="24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75" b="1" dirty="0">
                <a:latin typeface="+mj-lt"/>
              </a:rPr>
              <a:t>«КВАНТОРИУМ»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3136692" y="1338847"/>
            <a:ext cx="24448" cy="38423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 flipV="1">
            <a:off x="3192906" y="3188854"/>
            <a:ext cx="5846164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79"/>
          <p:cNvSpPr>
            <a:spLocks/>
          </p:cNvSpPr>
          <p:nvPr/>
        </p:nvSpPr>
        <p:spPr bwMode="auto">
          <a:xfrm>
            <a:off x="6198888" y="3844950"/>
            <a:ext cx="248254" cy="231186"/>
          </a:xfrm>
          <a:custGeom>
            <a:avLst/>
            <a:gdLst>
              <a:gd name="T0" fmla="*/ 2054 w 2812"/>
              <a:gd name="T1" fmla="*/ 218 h 2586"/>
              <a:gd name="T2" fmla="*/ 1918 w 2812"/>
              <a:gd name="T3" fmla="*/ 16 h 2586"/>
              <a:gd name="T4" fmla="*/ 1665 w 2812"/>
              <a:gd name="T5" fmla="*/ 97 h 2586"/>
              <a:gd name="T6" fmla="*/ 1508 w 2812"/>
              <a:gd name="T7" fmla="*/ 255 h 2586"/>
              <a:gd name="T8" fmla="*/ 1372 w 2812"/>
              <a:gd name="T9" fmla="*/ 326 h 2586"/>
              <a:gd name="T10" fmla="*/ 1153 w 2812"/>
              <a:gd name="T11" fmla="*/ 0 h 2586"/>
              <a:gd name="T12" fmla="*/ 865 w 2812"/>
              <a:gd name="T13" fmla="*/ 206 h 2586"/>
              <a:gd name="T14" fmla="*/ 757 w 2812"/>
              <a:gd name="T15" fmla="*/ 420 h 2586"/>
              <a:gd name="T16" fmla="*/ 785 w 2812"/>
              <a:gd name="T17" fmla="*/ 669 h 2586"/>
              <a:gd name="T18" fmla="*/ 816 w 2812"/>
              <a:gd name="T19" fmla="*/ 790 h 2586"/>
              <a:gd name="T20" fmla="*/ 673 w 2812"/>
              <a:gd name="T21" fmla="*/ 887 h 2586"/>
              <a:gd name="T22" fmla="*/ 528 w 2812"/>
              <a:gd name="T23" fmla="*/ 866 h 2586"/>
              <a:gd name="T24" fmla="*/ 120 w 2812"/>
              <a:gd name="T25" fmla="*/ 975 h 2586"/>
              <a:gd name="T26" fmla="*/ 84 w 2812"/>
              <a:gd name="T27" fmla="*/ 1135 h 2586"/>
              <a:gd name="T28" fmla="*/ 88 w 2812"/>
              <a:gd name="T29" fmla="*/ 1434 h 2586"/>
              <a:gd name="T30" fmla="*/ 80 w 2812"/>
              <a:gd name="T31" fmla="*/ 1547 h 2586"/>
              <a:gd name="T32" fmla="*/ 204 w 2812"/>
              <a:gd name="T33" fmla="*/ 1673 h 2586"/>
              <a:gd name="T34" fmla="*/ 244 w 2812"/>
              <a:gd name="T35" fmla="*/ 2019 h 2586"/>
              <a:gd name="T36" fmla="*/ 32 w 2812"/>
              <a:gd name="T37" fmla="*/ 2145 h 2586"/>
              <a:gd name="T38" fmla="*/ 96 w 2812"/>
              <a:gd name="T39" fmla="*/ 2494 h 2586"/>
              <a:gd name="T40" fmla="*/ 384 w 2812"/>
              <a:gd name="T41" fmla="*/ 2523 h 2586"/>
              <a:gd name="T42" fmla="*/ 673 w 2812"/>
              <a:gd name="T43" fmla="*/ 2397 h 2586"/>
              <a:gd name="T44" fmla="*/ 853 w 2812"/>
              <a:gd name="T45" fmla="*/ 2259 h 2586"/>
              <a:gd name="T46" fmla="*/ 1093 w 2812"/>
              <a:gd name="T47" fmla="*/ 2266 h 2586"/>
              <a:gd name="T48" fmla="*/ 1297 w 2812"/>
              <a:gd name="T49" fmla="*/ 2389 h 2586"/>
              <a:gd name="T50" fmla="*/ 1369 w 2812"/>
              <a:gd name="T51" fmla="*/ 2266 h 2586"/>
              <a:gd name="T52" fmla="*/ 1508 w 2812"/>
              <a:gd name="T53" fmla="*/ 2292 h 2586"/>
              <a:gd name="T54" fmla="*/ 1575 w 2812"/>
              <a:gd name="T55" fmla="*/ 2397 h 2586"/>
              <a:gd name="T56" fmla="*/ 1909 w 2812"/>
              <a:gd name="T57" fmla="*/ 2537 h 2586"/>
              <a:gd name="T58" fmla="*/ 2110 w 2812"/>
              <a:gd name="T59" fmla="*/ 2502 h 2586"/>
              <a:gd name="T60" fmla="*/ 2344 w 2812"/>
              <a:gd name="T61" fmla="*/ 2502 h 2586"/>
              <a:gd name="T62" fmla="*/ 2477 w 2812"/>
              <a:gd name="T63" fmla="*/ 2502 h 2586"/>
              <a:gd name="T64" fmla="*/ 2545 w 2812"/>
              <a:gd name="T65" fmla="*/ 2468 h 2586"/>
              <a:gd name="T66" fmla="*/ 2643 w 2812"/>
              <a:gd name="T67" fmla="*/ 2342 h 2586"/>
              <a:gd name="T68" fmla="*/ 2725 w 2812"/>
              <a:gd name="T69" fmla="*/ 2103 h 2586"/>
              <a:gd name="T70" fmla="*/ 2741 w 2812"/>
              <a:gd name="T71" fmla="*/ 1913 h 2586"/>
              <a:gd name="T72" fmla="*/ 2612 w 2812"/>
              <a:gd name="T73" fmla="*/ 1871 h 2586"/>
              <a:gd name="T74" fmla="*/ 2410 w 2812"/>
              <a:gd name="T75" fmla="*/ 1765 h 2586"/>
              <a:gd name="T76" fmla="*/ 2310 w 2812"/>
              <a:gd name="T77" fmla="*/ 1590 h 2586"/>
              <a:gd name="T78" fmla="*/ 2177 w 2812"/>
              <a:gd name="T79" fmla="*/ 1519 h 2586"/>
              <a:gd name="T80" fmla="*/ 2051 w 2812"/>
              <a:gd name="T81" fmla="*/ 1331 h 2586"/>
              <a:gd name="T82" fmla="*/ 2210 w 2812"/>
              <a:gd name="T83" fmla="*/ 1133 h 2586"/>
              <a:gd name="T84" fmla="*/ 2210 w 2812"/>
              <a:gd name="T85" fmla="*/ 957 h 2586"/>
              <a:gd name="T86" fmla="*/ 2244 w 2812"/>
              <a:gd name="T87" fmla="*/ 607 h 2586"/>
              <a:gd name="T88" fmla="*/ 2214 w 2812"/>
              <a:gd name="T89" fmla="*/ 374 h 258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2812"/>
              <a:gd name="T136" fmla="*/ 0 h 2586"/>
              <a:gd name="T137" fmla="*/ 2812 w 2812"/>
              <a:gd name="T138" fmla="*/ 2586 h 258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2812" h="2586">
                <a:moveTo>
                  <a:pt x="2210" y="290"/>
                </a:moveTo>
                <a:lnTo>
                  <a:pt x="2110" y="273"/>
                </a:lnTo>
                <a:lnTo>
                  <a:pt x="2054" y="218"/>
                </a:lnTo>
                <a:lnTo>
                  <a:pt x="2022" y="139"/>
                </a:lnTo>
                <a:lnTo>
                  <a:pt x="2022" y="118"/>
                </a:lnTo>
                <a:lnTo>
                  <a:pt x="1918" y="16"/>
                </a:lnTo>
                <a:lnTo>
                  <a:pt x="1886" y="46"/>
                </a:lnTo>
                <a:lnTo>
                  <a:pt x="1858" y="29"/>
                </a:lnTo>
                <a:lnTo>
                  <a:pt x="1665" y="97"/>
                </a:lnTo>
                <a:lnTo>
                  <a:pt x="1629" y="218"/>
                </a:lnTo>
                <a:lnTo>
                  <a:pt x="1542" y="290"/>
                </a:lnTo>
                <a:lnTo>
                  <a:pt x="1508" y="255"/>
                </a:lnTo>
                <a:lnTo>
                  <a:pt x="1475" y="290"/>
                </a:lnTo>
                <a:lnTo>
                  <a:pt x="1475" y="321"/>
                </a:lnTo>
                <a:lnTo>
                  <a:pt x="1372" y="326"/>
                </a:lnTo>
                <a:lnTo>
                  <a:pt x="1308" y="221"/>
                </a:lnTo>
                <a:lnTo>
                  <a:pt x="1241" y="10"/>
                </a:lnTo>
                <a:lnTo>
                  <a:pt x="1153" y="0"/>
                </a:lnTo>
                <a:lnTo>
                  <a:pt x="1105" y="42"/>
                </a:lnTo>
                <a:lnTo>
                  <a:pt x="905" y="97"/>
                </a:lnTo>
                <a:lnTo>
                  <a:pt x="865" y="206"/>
                </a:lnTo>
                <a:lnTo>
                  <a:pt x="959" y="337"/>
                </a:lnTo>
                <a:lnTo>
                  <a:pt x="821" y="341"/>
                </a:lnTo>
                <a:lnTo>
                  <a:pt x="757" y="420"/>
                </a:lnTo>
                <a:lnTo>
                  <a:pt x="765" y="517"/>
                </a:lnTo>
                <a:lnTo>
                  <a:pt x="850" y="592"/>
                </a:lnTo>
                <a:lnTo>
                  <a:pt x="785" y="669"/>
                </a:lnTo>
                <a:lnTo>
                  <a:pt x="840" y="676"/>
                </a:lnTo>
                <a:lnTo>
                  <a:pt x="849" y="757"/>
                </a:lnTo>
                <a:lnTo>
                  <a:pt x="816" y="790"/>
                </a:lnTo>
                <a:lnTo>
                  <a:pt x="813" y="841"/>
                </a:lnTo>
                <a:lnTo>
                  <a:pt x="744" y="883"/>
                </a:lnTo>
                <a:lnTo>
                  <a:pt x="673" y="887"/>
                </a:lnTo>
                <a:lnTo>
                  <a:pt x="622" y="898"/>
                </a:lnTo>
                <a:lnTo>
                  <a:pt x="602" y="965"/>
                </a:lnTo>
                <a:lnTo>
                  <a:pt x="528" y="866"/>
                </a:lnTo>
                <a:lnTo>
                  <a:pt x="405" y="803"/>
                </a:lnTo>
                <a:lnTo>
                  <a:pt x="208" y="811"/>
                </a:lnTo>
                <a:lnTo>
                  <a:pt x="120" y="975"/>
                </a:lnTo>
                <a:lnTo>
                  <a:pt x="148" y="1026"/>
                </a:lnTo>
                <a:lnTo>
                  <a:pt x="96" y="1072"/>
                </a:lnTo>
                <a:lnTo>
                  <a:pt x="84" y="1135"/>
                </a:lnTo>
                <a:lnTo>
                  <a:pt x="172" y="1181"/>
                </a:lnTo>
                <a:lnTo>
                  <a:pt x="96" y="1338"/>
                </a:lnTo>
                <a:lnTo>
                  <a:pt x="88" y="1434"/>
                </a:lnTo>
                <a:lnTo>
                  <a:pt x="20" y="1468"/>
                </a:lnTo>
                <a:lnTo>
                  <a:pt x="16" y="1518"/>
                </a:lnTo>
                <a:lnTo>
                  <a:pt x="80" y="1547"/>
                </a:lnTo>
                <a:lnTo>
                  <a:pt x="100" y="1594"/>
                </a:lnTo>
                <a:lnTo>
                  <a:pt x="48" y="1644"/>
                </a:lnTo>
                <a:lnTo>
                  <a:pt x="204" y="1673"/>
                </a:lnTo>
                <a:lnTo>
                  <a:pt x="164" y="1728"/>
                </a:lnTo>
                <a:lnTo>
                  <a:pt x="296" y="1947"/>
                </a:lnTo>
                <a:lnTo>
                  <a:pt x="244" y="2019"/>
                </a:lnTo>
                <a:lnTo>
                  <a:pt x="127" y="2005"/>
                </a:lnTo>
                <a:lnTo>
                  <a:pt x="71" y="2046"/>
                </a:lnTo>
                <a:lnTo>
                  <a:pt x="32" y="2145"/>
                </a:lnTo>
                <a:lnTo>
                  <a:pt x="36" y="2221"/>
                </a:lnTo>
                <a:lnTo>
                  <a:pt x="0" y="2376"/>
                </a:lnTo>
                <a:lnTo>
                  <a:pt x="96" y="2494"/>
                </a:lnTo>
                <a:lnTo>
                  <a:pt x="124" y="2570"/>
                </a:lnTo>
                <a:lnTo>
                  <a:pt x="196" y="2586"/>
                </a:lnTo>
                <a:lnTo>
                  <a:pt x="384" y="2523"/>
                </a:lnTo>
                <a:lnTo>
                  <a:pt x="489" y="2515"/>
                </a:lnTo>
                <a:lnTo>
                  <a:pt x="553" y="2435"/>
                </a:lnTo>
                <a:lnTo>
                  <a:pt x="673" y="2397"/>
                </a:lnTo>
                <a:lnTo>
                  <a:pt x="739" y="2327"/>
                </a:lnTo>
                <a:lnTo>
                  <a:pt x="840" y="2327"/>
                </a:lnTo>
                <a:lnTo>
                  <a:pt x="853" y="2259"/>
                </a:lnTo>
                <a:lnTo>
                  <a:pt x="961" y="2347"/>
                </a:lnTo>
                <a:lnTo>
                  <a:pt x="1025" y="2271"/>
                </a:lnTo>
                <a:lnTo>
                  <a:pt x="1093" y="2266"/>
                </a:lnTo>
                <a:lnTo>
                  <a:pt x="1165" y="2351"/>
                </a:lnTo>
                <a:lnTo>
                  <a:pt x="1157" y="2439"/>
                </a:lnTo>
                <a:lnTo>
                  <a:pt x="1297" y="2389"/>
                </a:lnTo>
                <a:lnTo>
                  <a:pt x="1297" y="2347"/>
                </a:lnTo>
                <a:lnTo>
                  <a:pt x="1325" y="2300"/>
                </a:lnTo>
                <a:lnTo>
                  <a:pt x="1369" y="2266"/>
                </a:lnTo>
                <a:lnTo>
                  <a:pt x="1413" y="2262"/>
                </a:lnTo>
                <a:lnTo>
                  <a:pt x="1481" y="2233"/>
                </a:lnTo>
                <a:lnTo>
                  <a:pt x="1508" y="2292"/>
                </a:lnTo>
                <a:lnTo>
                  <a:pt x="1609" y="2292"/>
                </a:lnTo>
                <a:lnTo>
                  <a:pt x="1609" y="2362"/>
                </a:lnTo>
                <a:lnTo>
                  <a:pt x="1575" y="2397"/>
                </a:lnTo>
                <a:lnTo>
                  <a:pt x="1575" y="2432"/>
                </a:lnTo>
                <a:lnTo>
                  <a:pt x="1676" y="2468"/>
                </a:lnTo>
                <a:lnTo>
                  <a:pt x="1909" y="2537"/>
                </a:lnTo>
                <a:lnTo>
                  <a:pt x="1976" y="2537"/>
                </a:lnTo>
                <a:lnTo>
                  <a:pt x="2046" y="2440"/>
                </a:lnTo>
                <a:lnTo>
                  <a:pt x="2110" y="2502"/>
                </a:lnTo>
                <a:lnTo>
                  <a:pt x="2203" y="2413"/>
                </a:lnTo>
                <a:lnTo>
                  <a:pt x="2279" y="2434"/>
                </a:lnTo>
                <a:lnTo>
                  <a:pt x="2344" y="2502"/>
                </a:lnTo>
                <a:lnTo>
                  <a:pt x="2377" y="2502"/>
                </a:lnTo>
                <a:lnTo>
                  <a:pt x="2444" y="2468"/>
                </a:lnTo>
                <a:lnTo>
                  <a:pt x="2477" y="2502"/>
                </a:lnTo>
                <a:lnTo>
                  <a:pt x="2511" y="2502"/>
                </a:lnTo>
                <a:lnTo>
                  <a:pt x="2491" y="2445"/>
                </a:lnTo>
                <a:lnTo>
                  <a:pt x="2545" y="2468"/>
                </a:lnTo>
                <a:lnTo>
                  <a:pt x="2605" y="2451"/>
                </a:lnTo>
                <a:lnTo>
                  <a:pt x="2645" y="2468"/>
                </a:lnTo>
                <a:lnTo>
                  <a:pt x="2643" y="2342"/>
                </a:lnTo>
                <a:lnTo>
                  <a:pt x="2730" y="2277"/>
                </a:lnTo>
                <a:lnTo>
                  <a:pt x="2687" y="2174"/>
                </a:lnTo>
                <a:lnTo>
                  <a:pt x="2725" y="2103"/>
                </a:lnTo>
                <a:lnTo>
                  <a:pt x="2812" y="2046"/>
                </a:lnTo>
                <a:lnTo>
                  <a:pt x="2787" y="2006"/>
                </a:lnTo>
                <a:lnTo>
                  <a:pt x="2741" y="1913"/>
                </a:lnTo>
                <a:lnTo>
                  <a:pt x="2671" y="1907"/>
                </a:lnTo>
                <a:lnTo>
                  <a:pt x="2632" y="1923"/>
                </a:lnTo>
                <a:lnTo>
                  <a:pt x="2612" y="1871"/>
                </a:lnTo>
                <a:lnTo>
                  <a:pt x="2545" y="1800"/>
                </a:lnTo>
                <a:lnTo>
                  <a:pt x="2444" y="1765"/>
                </a:lnTo>
                <a:lnTo>
                  <a:pt x="2410" y="1765"/>
                </a:lnTo>
                <a:lnTo>
                  <a:pt x="2444" y="1695"/>
                </a:lnTo>
                <a:lnTo>
                  <a:pt x="2344" y="1659"/>
                </a:lnTo>
                <a:lnTo>
                  <a:pt x="2310" y="1590"/>
                </a:lnTo>
                <a:lnTo>
                  <a:pt x="2277" y="1590"/>
                </a:lnTo>
                <a:lnTo>
                  <a:pt x="2244" y="1554"/>
                </a:lnTo>
                <a:lnTo>
                  <a:pt x="2177" y="1519"/>
                </a:lnTo>
                <a:lnTo>
                  <a:pt x="2077" y="1414"/>
                </a:lnTo>
                <a:lnTo>
                  <a:pt x="2077" y="1379"/>
                </a:lnTo>
                <a:lnTo>
                  <a:pt x="2051" y="1331"/>
                </a:lnTo>
                <a:lnTo>
                  <a:pt x="2110" y="1309"/>
                </a:lnTo>
                <a:lnTo>
                  <a:pt x="2177" y="1238"/>
                </a:lnTo>
                <a:lnTo>
                  <a:pt x="2210" y="1133"/>
                </a:lnTo>
                <a:lnTo>
                  <a:pt x="2177" y="1063"/>
                </a:lnTo>
                <a:lnTo>
                  <a:pt x="2177" y="993"/>
                </a:lnTo>
                <a:lnTo>
                  <a:pt x="2210" y="957"/>
                </a:lnTo>
                <a:lnTo>
                  <a:pt x="2210" y="852"/>
                </a:lnTo>
                <a:lnTo>
                  <a:pt x="2244" y="712"/>
                </a:lnTo>
                <a:lnTo>
                  <a:pt x="2244" y="607"/>
                </a:lnTo>
                <a:lnTo>
                  <a:pt x="2210" y="502"/>
                </a:lnTo>
                <a:lnTo>
                  <a:pt x="2250" y="429"/>
                </a:lnTo>
                <a:lnTo>
                  <a:pt x="2214" y="374"/>
                </a:lnTo>
                <a:lnTo>
                  <a:pt x="2210" y="290"/>
                </a:lnTo>
                <a:close/>
              </a:path>
            </a:pathLst>
          </a:custGeom>
          <a:noFill/>
          <a:ln w="19050">
            <a:solidFill>
              <a:srgbClr val="D69E1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350"/>
          </a:p>
        </p:txBody>
      </p:sp>
      <p:pic>
        <p:nvPicPr>
          <p:cNvPr id="58" name="Picture 12" descr="https://t4.ftcdn.net/jpg/01/15/78/31/500_F_115783111_wXIgqkmueICjPx8dMFtGIQaDfsIDEnB1.jpg"/>
          <p:cNvPicPr>
            <a:picLocks noChangeAspect="1" noChangeArrowheads="1"/>
          </p:cNvPicPr>
          <p:nvPr/>
        </p:nvPicPr>
        <p:blipFill rotWithShape="1"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3" t="80801" r="74467" b="3733"/>
          <a:stretch/>
        </p:blipFill>
        <p:spPr bwMode="auto">
          <a:xfrm>
            <a:off x="3192906" y="5116934"/>
            <a:ext cx="327211" cy="25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static.thenounproject.com/png/145781-200.png"/>
          <p:cNvPicPr>
            <a:picLocks noChangeAspect="1" noChangeArrowheads="1"/>
          </p:cNvPicPr>
          <p:nvPr/>
        </p:nvPicPr>
        <p:blipFill>
          <a:blip r:embed="rId2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862" y="4466393"/>
            <a:ext cx="305152" cy="30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0" y="333670"/>
            <a:ext cx="90170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3" lvl="0" indent="6350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000" b="1" dirty="0">
                <a:latin typeface="+mn-lt"/>
              </a:rPr>
              <a:t>Заключено соглашение с </a:t>
            </a:r>
            <a:r>
              <a:rPr lang="ru-RU" sz="1000" b="1" dirty="0" err="1">
                <a:latin typeface="+mn-lt"/>
              </a:rPr>
              <a:t>Минпросвещения</a:t>
            </a:r>
            <a:r>
              <a:rPr lang="ru-RU" sz="1000" b="1" dirty="0">
                <a:latin typeface="+mn-lt"/>
              </a:rPr>
              <a:t> </a:t>
            </a:r>
            <a:r>
              <a:rPr lang="ru-RU" sz="1000" b="1" dirty="0" smtClean="0">
                <a:latin typeface="+mn-lt"/>
              </a:rPr>
              <a:t>России </a:t>
            </a:r>
            <a:r>
              <a:rPr lang="ru-RU" sz="1000" dirty="0">
                <a:latin typeface="+mn-lt"/>
              </a:rPr>
              <a:t>о </a:t>
            </a:r>
            <a:r>
              <a:rPr lang="ru-RU" sz="1000" dirty="0" smtClean="0">
                <a:latin typeface="+mn-lt"/>
              </a:rPr>
              <a:t>предоставлении </a:t>
            </a:r>
            <a:r>
              <a:rPr lang="ru-RU" sz="1000" dirty="0">
                <a:latin typeface="+mn-lt"/>
              </a:rPr>
              <a:t>субсидии на создание в сельских школах условий для занятий физической культурой и спортом </a:t>
            </a:r>
            <a:r>
              <a:rPr lang="ru-RU" sz="1000" dirty="0" smtClean="0">
                <a:latin typeface="+mn-lt"/>
              </a:rPr>
              <a:t>(</a:t>
            </a:r>
            <a:r>
              <a:rPr lang="ru-RU" sz="1000" dirty="0">
                <a:latin typeface="+mn-lt"/>
              </a:rPr>
              <a:t>от 10.02.2019 г. №073-08-2019-408. ФБ – 9,29 млн., ОБ – 2,34 млн., МБ – 0,93 млн.) </a:t>
            </a:r>
            <a:endParaRPr lang="ru-RU" sz="1000" dirty="0" smtClean="0">
              <a:latin typeface="+mn-lt"/>
            </a:endParaRPr>
          </a:p>
          <a:p>
            <a:pPr marL="23813" lvl="0" indent="6350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000" b="1" dirty="0" smtClean="0">
                <a:latin typeface="+mn-lt"/>
              </a:rPr>
              <a:t>Подготовлен </a:t>
            </a:r>
            <a:r>
              <a:rPr lang="ru-RU" sz="1000" b="1" dirty="0">
                <a:latin typeface="+mn-lt"/>
              </a:rPr>
              <a:t>Проект Порядка предоставления субсидий местным бюджетам </a:t>
            </a:r>
            <a:r>
              <a:rPr lang="ru-RU" sz="1000" dirty="0">
                <a:latin typeface="+mn-lt"/>
              </a:rPr>
              <a:t>на создание в сельских школах условий для занятий физической культурой и спортом на 2019 год</a:t>
            </a:r>
          </a:p>
          <a:p>
            <a:pPr marL="23813" lvl="0" indent="6350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000" b="1" dirty="0">
                <a:latin typeface="+mn-lt"/>
              </a:rPr>
              <a:t>Подано </a:t>
            </a:r>
            <a:r>
              <a:rPr lang="ru-RU" sz="1000" b="1" dirty="0" smtClean="0">
                <a:latin typeface="+mn-lt"/>
              </a:rPr>
              <a:t>9 </a:t>
            </a:r>
            <a:r>
              <a:rPr lang="ru-RU" sz="1000" b="1" dirty="0">
                <a:latin typeface="+mn-lt"/>
              </a:rPr>
              <a:t>заявок в </a:t>
            </a:r>
            <a:r>
              <a:rPr lang="ru-RU" sz="1000" b="1" dirty="0" err="1">
                <a:latin typeface="+mn-lt"/>
              </a:rPr>
              <a:t>Минпросвещения</a:t>
            </a:r>
            <a:r>
              <a:rPr lang="ru-RU" sz="1000" b="1" dirty="0">
                <a:latin typeface="+mn-lt"/>
              </a:rPr>
              <a:t> </a:t>
            </a:r>
            <a:r>
              <a:rPr lang="ru-RU" sz="1000" b="1" dirty="0" smtClean="0">
                <a:latin typeface="+mn-lt"/>
              </a:rPr>
              <a:t>России </a:t>
            </a:r>
            <a:r>
              <a:rPr lang="ru-RU" sz="1000" b="1" dirty="0">
                <a:latin typeface="+mn-lt"/>
              </a:rPr>
              <a:t>на получение грантов </a:t>
            </a:r>
            <a:r>
              <a:rPr lang="ru-RU" sz="1000" dirty="0">
                <a:latin typeface="+mn-lt"/>
              </a:rPr>
              <a:t>из федерального бюджета (5 заявок на создание научно-учебных лабораторий агропромышленной направленности на базе школ (ФБ – 7,1 млн.; ОБ – 4,3 млн) и </a:t>
            </a:r>
            <a:r>
              <a:rPr lang="ru-RU" sz="1000" dirty="0" smtClean="0">
                <a:latin typeface="+mn-lt"/>
              </a:rPr>
              <a:t>4 заявки </a:t>
            </a:r>
            <a:r>
              <a:rPr lang="ru-RU" sz="1000" dirty="0">
                <a:latin typeface="+mn-lt"/>
              </a:rPr>
              <a:t>на поддержку инновационных проектов в сфере доп. образования (ФБ – 18 млн.; ОБ – 11 млн</a:t>
            </a:r>
            <a:r>
              <a:rPr lang="ru-RU" sz="1000" dirty="0" smtClean="0">
                <a:latin typeface="+mn-lt"/>
              </a:rPr>
              <a:t>.)</a:t>
            </a:r>
            <a:endParaRPr lang="ru-RU" sz="1000" dirty="0"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91530" y="36243"/>
            <a:ext cx="3109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9,29</a:t>
            </a:r>
            <a:r>
              <a:rPr lang="ru-RU" sz="1200" b="1" dirty="0" smtClean="0"/>
              <a:t> млн. руб.</a:t>
            </a:r>
          </a:p>
          <a:p>
            <a:pPr algn="ctr"/>
            <a:endParaRPr lang="ru-RU" sz="12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239746" y="1589453"/>
            <a:ext cx="578992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dirty="0">
                <a:latin typeface="+mn-lt"/>
              </a:rPr>
              <a:t>Доля детей в возрасте от 5 до 18 лет, охваченных дополнительным </a:t>
            </a:r>
            <a:r>
              <a:rPr lang="ru-RU" sz="1100" dirty="0" smtClean="0">
                <a:latin typeface="+mn-lt"/>
              </a:rPr>
              <a:t>образованием - 73 </a:t>
            </a:r>
            <a:r>
              <a:rPr lang="ru-RU" sz="1100" dirty="0">
                <a:latin typeface="+mn-lt"/>
              </a:rPr>
              <a:t>%</a:t>
            </a:r>
          </a:p>
          <a:p>
            <a:pPr lvl="0">
              <a:spcBef>
                <a:spcPts val="6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dirty="0" smtClean="0">
                <a:latin typeface="+mn-lt"/>
              </a:rPr>
              <a:t> Число </a:t>
            </a:r>
            <a:r>
              <a:rPr lang="ru-RU" sz="1100" dirty="0">
                <a:latin typeface="+mn-lt"/>
              </a:rPr>
              <a:t>участников федеральных онлайн-проектов по профориентации, - 23 тыс. человек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797752" y="1380467"/>
            <a:ext cx="2123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100" b="1" u="sng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3196626" y="2100828"/>
            <a:ext cx="5846164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49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580" y="3563230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-272142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«Молодые профессионалы»</a:t>
            </a:r>
            <a:endParaRPr lang="ru-RU" sz="135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1530" y="72818"/>
            <a:ext cx="310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74,00</a:t>
            </a:r>
            <a:r>
              <a:rPr lang="ru-RU" sz="1200" b="1" dirty="0" smtClean="0"/>
              <a:t> млн. руб.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7899" y="465259"/>
            <a:ext cx="8734036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подписано два распоряжения</a:t>
            </a:r>
            <a:r>
              <a:rPr lang="ru-RU" sz="1100" dirty="0"/>
              <a:t>, утверждающих перечень приоритетных для Липецкой области групп компетенций и перечень организаций для создания мастерских;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подготовлены и представлены в </a:t>
            </a:r>
            <a:r>
              <a:rPr lang="ru-RU" sz="1100" b="1" dirty="0" err="1"/>
              <a:t>Минпросвещения</a:t>
            </a:r>
            <a:r>
              <a:rPr lang="ru-RU" sz="1100" b="1" dirty="0"/>
              <a:t> РФ </a:t>
            </a:r>
            <a:r>
              <a:rPr lang="ru-RU" sz="1100" b="1" dirty="0" smtClean="0"/>
              <a:t>шесть </a:t>
            </a:r>
            <a:r>
              <a:rPr lang="ru-RU" sz="1100" b="1" dirty="0"/>
              <a:t>заявок </a:t>
            </a:r>
            <a:r>
              <a:rPr lang="ru-RU" sz="1100" dirty="0"/>
              <a:t>(пять от ПОО, одна от ООВО) на конкурсный отбор по обеспечению соответствия материально-технической базы современным требованиям (мастерские). Объем </a:t>
            </a:r>
            <a:r>
              <a:rPr lang="ru-RU" sz="1100" dirty="0" err="1"/>
              <a:t>софинансирования</a:t>
            </a:r>
            <a:r>
              <a:rPr lang="ru-RU" sz="1100" dirty="0"/>
              <a:t> из областного бюджета – 51,172 (тыс. руб.); возможный объем привлечения федеральных средств – 141,46 (тыс. руб.); возможное количество оснащенных мастерских – </a:t>
            </a:r>
            <a:r>
              <a:rPr lang="ru-RU" sz="1100" dirty="0" smtClean="0"/>
              <a:t>30;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 проводятся мероприятия по подготовке к проведению демонстрационного экзамена </a:t>
            </a:r>
            <a:r>
              <a:rPr lang="ru-RU" sz="1100" dirty="0"/>
              <a:t>(в 2019 г. будет проведен по 4 компетенциям: Сварочные технологии, Ремонт и обслуживание автомобилей, Технологии моды, Поварское дело.  Примут участие 142 выпускника (1%), к 2024 году – 25 </a:t>
            </a:r>
            <a:r>
              <a:rPr lang="ru-RU" sz="1100" dirty="0" smtClean="0"/>
              <a:t>%).</a:t>
            </a:r>
            <a:endParaRPr lang="ru-RU" sz="11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3295188" y="2097357"/>
            <a:ext cx="2123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1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887" y="2338289"/>
            <a:ext cx="872797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число мастерских, оснащенных современной материально-технической базой </a:t>
            </a:r>
            <a:r>
              <a:rPr lang="ru-RU" sz="1100" dirty="0"/>
              <a:t>по одной из компетенций – 10;</a:t>
            </a:r>
          </a:p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доля организаций, осуществляющих образовательную деятельность по образовательным программам СПО</a:t>
            </a:r>
            <a:r>
              <a:rPr lang="ru-RU" sz="1100" dirty="0"/>
              <a:t>, итоговая аттестация в которых проводится в форме демонстрационного экзамена – 23%;</a:t>
            </a:r>
          </a:p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доля обучающихся, завершающих обучение в организациях,  осуществляющих </a:t>
            </a:r>
            <a:r>
              <a:rPr lang="ru-RU" sz="1100" dirty="0"/>
              <a:t>образовательную деятельность по образовательным программам среднего профессионального образования, прошедших аттестацию с использованием механизма демонстрационного экзамена – 1</a:t>
            </a:r>
            <a:r>
              <a:rPr lang="ru-RU" sz="1100" dirty="0" smtClean="0"/>
              <a:t>%.</a:t>
            </a:r>
            <a:endParaRPr lang="ru-RU" sz="11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734559" y="3449200"/>
            <a:ext cx="5254310" cy="646331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+mn-lt"/>
              </a:rPr>
              <a:t>ЦЕЛЬ: </a:t>
            </a:r>
            <a:r>
              <a:rPr lang="ru-RU" sz="1200" dirty="0" smtClean="0">
                <a:latin typeface="+mn-lt"/>
              </a:rPr>
              <a:t>модернизация </a:t>
            </a:r>
            <a:r>
              <a:rPr lang="ru-RU" sz="1200" dirty="0">
                <a:latin typeface="+mn-lt"/>
              </a:rPr>
              <a:t>профессионального образования, </a:t>
            </a: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в </a:t>
            </a:r>
            <a:r>
              <a:rPr lang="ru-RU" sz="1200" dirty="0">
                <a:latin typeface="+mn-lt"/>
              </a:rPr>
              <a:t>том числе посредством внедрения адаптивных, практико-ориентированных и гибких образовательных программ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878992" y="3934469"/>
            <a:ext cx="1256754" cy="33855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+mn-lt"/>
              </a:rPr>
              <a:t>К 2024 году: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07238" y="4138248"/>
            <a:ext cx="855146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sz="1100" dirty="0" smtClean="0">
                <a:latin typeface="+mn-lt"/>
              </a:rPr>
              <a:t>центра </a:t>
            </a:r>
            <a:r>
              <a:rPr lang="ru-RU" sz="1100" dirty="0">
                <a:latin typeface="+mn-lt"/>
              </a:rPr>
              <a:t>опережающей профессиональной </a:t>
            </a:r>
            <a:r>
              <a:rPr lang="ru-RU" sz="1100" dirty="0" smtClean="0">
                <a:latin typeface="+mn-lt"/>
              </a:rPr>
              <a:t>подготовки</a:t>
            </a:r>
          </a:p>
          <a:p>
            <a:r>
              <a:rPr lang="ru-RU" sz="1100" dirty="0" smtClean="0">
                <a:latin typeface="+mn-lt"/>
              </a:rPr>
              <a:t>мастерских</a:t>
            </a:r>
            <a:r>
              <a:rPr lang="ru-RU" sz="1100" dirty="0">
                <a:latin typeface="+mn-lt"/>
              </a:rPr>
              <a:t>, оснащённых по современных требованиям</a:t>
            </a:r>
          </a:p>
          <a:p>
            <a:r>
              <a:rPr lang="ru-RU" sz="1100" b="1" dirty="0">
                <a:latin typeface="+mn-lt"/>
              </a:rPr>
              <a:t>50 %</a:t>
            </a:r>
            <a:r>
              <a:rPr lang="ru-RU" sz="1100" dirty="0">
                <a:latin typeface="+mn-lt"/>
              </a:rPr>
              <a:t> организаций системы СПО будут проводить </a:t>
            </a:r>
            <a:r>
              <a:rPr lang="ru-RU" sz="1100" dirty="0" smtClean="0">
                <a:latin typeface="+mn-lt"/>
              </a:rPr>
              <a:t>итоговую</a:t>
            </a:r>
            <a:r>
              <a:rPr lang="en-US" sz="1100" dirty="0" smtClean="0">
                <a:latin typeface="+mn-lt"/>
              </a:rPr>
              <a:t> </a:t>
            </a:r>
            <a:r>
              <a:rPr lang="ru-RU" sz="1100" dirty="0" smtClean="0">
                <a:latin typeface="+mn-lt"/>
              </a:rPr>
              <a:t>аттестацию </a:t>
            </a:r>
            <a:r>
              <a:rPr lang="ru-RU" sz="1100" dirty="0">
                <a:latin typeface="+mn-lt"/>
              </a:rPr>
              <a:t>в форме демонстрационного экзамена</a:t>
            </a:r>
          </a:p>
          <a:p>
            <a:r>
              <a:rPr lang="ru-RU" sz="1100" b="1" dirty="0">
                <a:latin typeface="+mn-lt"/>
              </a:rPr>
              <a:t>25 %</a:t>
            </a:r>
            <a:r>
              <a:rPr lang="ru-RU" sz="1100" dirty="0">
                <a:latin typeface="+mn-lt"/>
              </a:rPr>
              <a:t> обучающихся, завершающих обучение в организациях системы СПО, пройдут аттестацию с использованием механизма демонстрационного экзамена</a:t>
            </a:r>
          </a:p>
          <a:p>
            <a:r>
              <a:rPr lang="ru-RU" sz="1100" b="1" dirty="0">
                <a:latin typeface="+mn-lt"/>
              </a:rPr>
              <a:t>70 %</a:t>
            </a:r>
            <a:r>
              <a:rPr lang="ru-RU" sz="1100" dirty="0">
                <a:latin typeface="+mn-lt"/>
              </a:rPr>
              <a:t> обучающихся системы СПО будут вовлечены в различные формы наставничества</a:t>
            </a:r>
          </a:p>
          <a:p>
            <a:r>
              <a:rPr lang="ru-RU" sz="1100" b="1" dirty="0">
                <a:latin typeface="+mn-lt"/>
              </a:rPr>
              <a:t>Не менее 400</a:t>
            </a:r>
            <a:r>
              <a:rPr lang="ru-RU" sz="1100" dirty="0">
                <a:latin typeface="+mn-lt"/>
              </a:rPr>
              <a:t> преподавателей (мастеров производственного обучения) </a:t>
            </a:r>
            <a:r>
              <a:rPr lang="ru-RU" sz="1100" dirty="0" smtClean="0">
                <a:latin typeface="+mn-lt"/>
              </a:rPr>
              <a:t>пройдут </a:t>
            </a:r>
            <a:r>
              <a:rPr lang="ru-RU" sz="1100" dirty="0">
                <a:latin typeface="+mn-lt"/>
              </a:rPr>
              <a:t>повышение квалификации по программам, основанным на </a:t>
            </a:r>
            <a:r>
              <a:rPr lang="ru-RU" sz="1100" dirty="0" smtClean="0">
                <a:latin typeface="+mn-lt"/>
              </a:rPr>
              <a:t>опыте </a:t>
            </a:r>
            <a:r>
              <a:rPr lang="ru-RU" sz="1100" dirty="0">
                <a:latin typeface="+mn-lt"/>
              </a:rPr>
              <a:t>Союза </a:t>
            </a:r>
            <a:r>
              <a:rPr lang="ru-RU" sz="1100" dirty="0" err="1">
                <a:latin typeface="+mn-lt"/>
              </a:rPr>
              <a:t>Ворлдскиллс</a:t>
            </a:r>
            <a:r>
              <a:rPr lang="ru-RU" sz="1100" dirty="0">
                <a:latin typeface="+mn-lt"/>
              </a:rPr>
              <a:t> Россия, из них  </a:t>
            </a:r>
            <a:r>
              <a:rPr lang="ru-RU" sz="1100" dirty="0" smtClean="0">
                <a:latin typeface="+mn-lt"/>
              </a:rPr>
              <a:t>                    не </a:t>
            </a:r>
            <a:r>
              <a:rPr lang="ru-RU" sz="1100" dirty="0">
                <a:latin typeface="+mn-lt"/>
              </a:rPr>
              <a:t>менее 15 </a:t>
            </a:r>
            <a:r>
              <a:rPr lang="ru-RU" sz="1100" dirty="0" smtClean="0">
                <a:latin typeface="+mn-lt"/>
              </a:rPr>
              <a:t>человек будут </a:t>
            </a:r>
            <a:r>
              <a:rPr lang="ru-RU" sz="1100" dirty="0">
                <a:latin typeface="+mn-lt"/>
              </a:rPr>
              <a:t>сертифицированы в качестве </a:t>
            </a:r>
            <a:r>
              <a:rPr lang="ru-RU" sz="1100" dirty="0" smtClean="0">
                <a:latin typeface="+mn-lt"/>
              </a:rPr>
              <a:t>        экспертов </a:t>
            </a:r>
            <a:r>
              <a:rPr lang="ru-RU" sz="1100" dirty="0" err="1">
                <a:latin typeface="+mn-lt"/>
              </a:rPr>
              <a:t>Ворлдскиллс</a:t>
            </a:r>
            <a:endParaRPr lang="ru-RU" sz="1100" dirty="0"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04393" y="4093458"/>
            <a:ext cx="282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00B050"/>
                </a:solidFill>
                <a:latin typeface="+mn-lt"/>
              </a:rPr>
              <a:t>2</a:t>
            </a:r>
            <a:endParaRPr lang="ru-RU" sz="15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958" y="428001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00B050"/>
                </a:solidFill>
                <a:latin typeface="+mn-lt"/>
              </a:rPr>
              <a:t>50</a:t>
            </a:r>
            <a:endParaRPr lang="ru-RU" sz="15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7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580" y="3117182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-272142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</a:t>
            </a:r>
            <a:r>
              <a:rPr lang="ru-RU" sz="1400" b="1" dirty="0">
                <a:solidFill>
                  <a:srgbClr val="FF0000"/>
                </a:solidFill>
              </a:rPr>
              <a:t>Поддержка семей, имеющих детей</a:t>
            </a:r>
            <a:r>
              <a:rPr lang="ru-RU" sz="1400" b="1" dirty="0" smtClean="0">
                <a:solidFill>
                  <a:srgbClr val="C00000"/>
                </a:solidFill>
              </a:rPr>
              <a:t>»</a:t>
            </a:r>
            <a:endParaRPr lang="ru-RU" sz="135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1530" y="72818"/>
            <a:ext cx="310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43,96</a:t>
            </a:r>
            <a:r>
              <a:rPr lang="ru-RU" sz="1200" b="1" dirty="0" smtClean="0"/>
              <a:t> млн. руб.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7899" y="465259"/>
            <a:ext cx="87340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Разработка концепции и технического задания </a:t>
            </a:r>
            <a:r>
              <a:rPr lang="ru-RU" sz="1100" dirty="0"/>
              <a:t>на разработку регионального портала информационно-просветительской поддержки </a:t>
            </a:r>
            <a:r>
              <a:rPr lang="ru-RU" sz="1100" dirty="0" smtClean="0"/>
              <a:t>родителей;</a:t>
            </a:r>
            <a:endParaRPr lang="ru-RU" sz="1100" dirty="0"/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Разработка и внедрение программ обучения </a:t>
            </a:r>
            <a:r>
              <a:rPr lang="ru-RU" sz="1100" dirty="0"/>
              <a:t>родителей психолого-педагогическим технологиям продуктивного взаимодействия с детьми  и способам решения проблем детско-родительских </a:t>
            </a:r>
            <a:r>
              <a:rPr lang="ru-RU" sz="1100" dirty="0" smtClean="0"/>
              <a:t>отношений;</a:t>
            </a:r>
            <a:endParaRPr lang="ru-RU" sz="1100" dirty="0"/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Подано 4 заявки для участия в конкурсном отборе </a:t>
            </a:r>
            <a:r>
              <a:rPr lang="ru-RU" sz="1100" dirty="0" err="1"/>
              <a:t>Минпросвещения</a:t>
            </a:r>
            <a:r>
              <a:rPr lang="ru-RU" sz="1100" dirty="0"/>
              <a:t> РФ на получение гранта (проекты по разным моделям оказания услуг родителям и детям), ФБ - 25,125 млн. руб., ОБ - 1,386 млн. руб. 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95188" y="1804750"/>
            <a:ext cx="212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887" y="2125436"/>
            <a:ext cx="8727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Количество услуг </a:t>
            </a:r>
            <a:r>
              <a:rPr lang="ru-RU" sz="1200" dirty="0"/>
              <a:t>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</a:t>
            </a:r>
            <a:r>
              <a:rPr lang="ru-RU" sz="1200" dirty="0" smtClean="0"/>
              <a:t>организаций </a:t>
            </a:r>
            <a:r>
              <a:rPr lang="ru-RU" sz="1200" dirty="0"/>
              <a:t>на конец 2019 года - </a:t>
            </a:r>
            <a:r>
              <a:rPr lang="ru-RU" sz="1200" b="1" dirty="0" smtClean="0"/>
              <a:t>48869</a:t>
            </a:r>
            <a:endParaRPr lang="ru-RU" sz="12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878992" y="3287701"/>
            <a:ext cx="1256754" cy="33855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+mn-lt"/>
              </a:rPr>
              <a:t>К 2024 году: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88141" y="2941672"/>
            <a:ext cx="5066852" cy="646331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+mn-lt"/>
              </a:rPr>
              <a:t>ЦЕЛЬ: </a:t>
            </a:r>
            <a:r>
              <a:rPr lang="ru-RU" sz="1200" dirty="0" smtClean="0">
                <a:latin typeface="+mn-lt"/>
              </a:rPr>
              <a:t>психолого-педагогическая</a:t>
            </a:r>
            <a:r>
              <a:rPr lang="ru-RU" sz="1200" dirty="0">
                <a:latin typeface="+mn-lt"/>
              </a:rPr>
              <a:t>, методическая и консультативная помощь родителям, а также гражданам, желающим принять на воспитание детей-сирот.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6580" y="3750930"/>
            <a:ext cx="829341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+mn-lt"/>
              </a:rPr>
              <a:t>МФЦ </a:t>
            </a:r>
            <a:r>
              <a:rPr lang="ru-RU" sz="1300" dirty="0">
                <a:latin typeface="+mn-lt"/>
              </a:rPr>
              <a:t>помощи семье и детям (по кустовому принципу)</a:t>
            </a:r>
          </a:p>
          <a:p>
            <a:r>
              <a:rPr lang="ru-RU" sz="1300" dirty="0">
                <a:latin typeface="+mn-lt"/>
              </a:rPr>
              <a:t>Службы сопровождения замещающих семей в каждом районе</a:t>
            </a:r>
          </a:p>
          <a:p>
            <a:r>
              <a:rPr lang="ru-RU" sz="1300" dirty="0" smtClean="0">
                <a:latin typeface="+mn-lt"/>
              </a:rPr>
              <a:t>консультационных </a:t>
            </a:r>
            <a:r>
              <a:rPr lang="ru-RU" sz="1300" dirty="0">
                <a:latin typeface="+mn-lt"/>
              </a:rPr>
              <a:t>пунктов на базе дошкольных образовательных учреждений</a:t>
            </a:r>
          </a:p>
          <a:p>
            <a:r>
              <a:rPr lang="ru-RU" sz="1300" dirty="0">
                <a:latin typeface="+mn-lt"/>
              </a:rPr>
              <a:t>Региональный портал информационно-просветительской  </a:t>
            </a:r>
            <a:r>
              <a:rPr lang="ru-RU" sz="1300" dirty="0" smtClean="0">
                <a:latin typeface="+mn-lt"/>
              </a:rPr>
              <a:t>              поддержки </a:t>
            </a:r>
            <a:r>
              <a:rPr lang="ru-RU" sz="1300" dirty="0">
                <a:latin typeface="+mn-lt"/>
              </a:rPr>
              <a:t>родителей</a:t>
            </a:r>
          </a:p>
          <a:p>
            <a:r>
              <a:rPr lang="ru-RU" sz="1300" dirty="0">
                <a:latin typeface="+mn-lt"/>
              </a:rPr>
              <a:t>Электронное приложение «Азбука для родителей»</a:t>
            </a:r>
          </a:p>
          <a:p>
            <a:r>
              <a:rPr lang="ru-RU" sz="1300" b="1" dirty="0">
                <a:latin typeface="+mn-lt"/>
              </a:rPr>
              <a:t>100</a:t>
            </a:r>
            <a:r>
              <a:rPr lang="ru-RU" sz="1300" b="1" dirty="0" smtClean="0">
                <a:latin typeface="+mn-lt"/>
              </a:rPr>
              <a:t>% </a:t>
            </a:r>
            <a:r>
              <a:rPr lang="ru-RU" sz="1300" dirty="0" smtClean="0">
                <a:latin typeface="+mn-lt"/>
              </a:rPr>
              <a:t>образовательных </a:t>
            </a:r>
            <a:r>
              <a:rPr lang="ru-RU" sz="1300" dirty="0">
                <a:latin typeface="+mn-lt"/>
              </a:rPr>
              <a:t>учреждений обеспечены ставками педагогов-психологов</a:t>
            </a:r>
          </a:p>
          <a:p>
            <a:r>
              <a:rPr lang="ru-RU" sz="1300" b="1" dirty="0" smtClean="0">
                <a:latin typeface="+mn-lt"/>
              </a:rPr>
              <a:t>75% </a:t>
            </a:r>
            <a:r>
              <a:rPr lang="ru-RU" sz="1300" dirty="0" smtClean="0">
                <a:latin typeface="+mn-lt"/>
              </a:rPr>
              <a:t>родителей </a:t>
            </a:r>
            <a:r>
              <a:rPr lang="ru-RU" sz="1300" dirty="0">
                <a:latin typeface="+mn-lt"/>
              </a:rPr>
              <a:t>получат услуги психолого-педагогической, методологической и консультативной помощи</a:t>
            </a:r>
          </a:p>
          <a:p>
            <a:r>
              <a:rPr lang="ru-RU" sz="1300" b="1" dirty="0" smtClean="0">
                <a:latin typeface="+mn-lt"/>
              </a:rPr>
              <a:t>85%</a:t>
            </a:r>
            <a:r>
              <a:rPr lang="ru-RU" sz="1300" dirty="0" smtClean="0">
                <a:latin typeface="+mn-lt"/>
              </a:rPr>
              <a:t> респондентов положительно </a:t>
            </a:r>
            <a:r>
              <a:rPr lang="ru-RU" sz="1300" dirty="0">
                <a:latin typeface="+mn-lt"/>
              </a:rPr>
              <a:t>оценят качество оказанных </a:t>
            </a:r>
            <a:r>
              <a:rPr lang="ru-RU" sz="1300" dirty="0" smtClean="0">
                <a:latin typeface="+mn-lt"/>
              </a:rPr>
              <a:t>услуг</a:t>
            </a:r>
            <a:endParaRPr lang="ru-RU" sz="13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670" y="3728332"/>
            <a:ext cx="37652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ru-RU" sz="15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053" y="4141675"/>
            <a:ext cx="38023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00B050"/>
                </a:solidFill>
                <a:latin typeface="+mn-lt"/>
              </a:rPr>
              <a:t>25</a:t>
            </a:r>
            <a:endParaRPr lang="ru-RU" sz="1500" b="1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1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6580" y="2470413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-272142" y="46570"/>
            <a:ext cx="66185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Региональный проект </a:t>
            </a:r>
            <a:r>
              <a:rPr lang="ru-RU" sz="1400" b="1" dirty="0" smtClean="0">
                <a:solidFill>
                  <a:srgbClr val="C00000"/>
                </a:solidFill>
              </a:rPr>
              <a:t>«</a:t>
            </a:r>
            <a:r>
              <a:rPr lang="ru-RU" sz="1400" b="1" dirty="0">
                <a:solidFill>
                  <a:srgbClr val="FF0000"/>
                </a:solidFill>
              </a:rPr>
              <a:t>Учитель будущего</a:t>
            </a:r>
            <a:r>
              <a:rPr lang="ru-RU" sz="1400" b="1" dirty="0" smtClean="0">
                <a:solidFill>
                  <a:srgbClr val="C00000"/>
                </a:solidFill>
              </a:rPr>
              <a:t>»</a:t>
            </a:r>
            <a:endParaRPr lang="ru-RU" sz="1350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91530" y="72818"/>
            <a:ext cx="3109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- </a:t>
            </a:r>
            <a:r>
              <a:rPr lang="ru-RU" sz="1200" b="1" dirty="0" smtClean="0">
                <a:solidFill>
                  <a:srgbClr val="C00000"/>
                </a:solidFill>
              </a:rPr>
              <a:t>12,85</a:t>
            </a:r>
            <a:r>
              <a:rPr lang="ru-RU" sz="1200" b="1" dirty="0" smtClean="0"/>
              <a:t> млн. руб.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3887" y="442957"/>
            <a:ext cx="873403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200" b="1" dirty="0"/>
              <a:t>Подготовка заявки в </a:t>
            </a:r>
            <a:r>
              <a:rPr lang="ru-RU" sz="1200" b="1" dirty="0" err="1"/>
              <a:t>Минпросвещения</a:t>
            </a:r>
            <a:r>
              <a:rPr lang="ru-RU" sz="1200" b="1" dirty="0"/>
              <a:t> РФ </a:t>
            </a:r>
            <a:r>
              <a:rPr lang="ru-RU" sz="1200" dirty="0"/>
              <a:t>на участие в конкурсном отборе на предоставление субсидии из федерального бюджета на создание двух Центров непрерывного повышения профессионального мастерства педагогических работников и Центра оценки профессионального мастерства и квалификации педагогов</a:t>
            </a:r>
            <a:r>
              <a:rPr lang="ru-RU" sz="1200" dirty="0" smtClean="0"/>
              <a:t>;</a:t>
            </a:r>
            <a:endParaRPr lang="ru-RU" sz="1200" dirty="0"/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200" dirty="0"/>
              <a:t>Реконструкция спортивного зала ГАУ ДПО Липецкой области «Институт развития образования» - 8832,5 </a:t>
            </a:r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  <a:p>
            <a:pPr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ru-RU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3533079" y="1485083"/>
            <a:ext cx="212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887" y="1731431"/>
            <a:ext cx="8727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 algn="ctr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200" b="1" dirty="0" smtClean="0"/>
              <a:t>Показателей нет</a:t>
            </a:r>
            <a:endParaRPr lang="ru-RU" sz="12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878992" y="2700400"/>
            <a:ext cx="1256754" cy="338554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+mn-lt"/>
              </a:rPr>
              <a:t>К 2024 году: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2483" y="2160322"/>
            <a:ext cx="5212745" cy="907941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+mn-lt"/>
              </a:rPr>
              <a:t>ЦЕЛИ: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300" dirty="0" smtClean="0">
                <a:latin typeface="+mn-lt"/>
              </a:rPr>
              <a:t>Внедрение </a:t>
            </a:r>
            <a:r>
              <a:rPr lang="ru-RU" sz="1300" dirty="0">
                <a:latin typeface="+mn-lt"/>
              </a:rPr>
              <a:t>национальной системы профессионального роста педагогических  работников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300" dirty="0">
                <a:latin typeface="+mn-lt"/>
              </a:rPr>
              <a:t>Формирование успешных управленческих команд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1972" y="3362152"/>
            <a:ext cx="8326244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+mn-lt"/>
              </a:rPr>
              <a:t>Внедрена </a:t>
            </a:r>
            <a:r>
              <a:rPr lang="ru-RU" sz="1300" dirty="0">
                <a:latin typeface="+mn-lt"/>
              </a:rPr>
              <a:t>национальная система учительского роста педагогических работников</a:t>
            </a:r>
          </a:p>
          <a:p>
            <a:r>
              <a:rPr lang="ru-RU" sz="1300" dirty="0">
                <a:latin typeface="+mn-lt"/>
              </a:rPr>
              <a:t> </a:t>
            </a:r>
          </a:p>
          <a:p>
            <a:r>
              <a:rPr lang="ru-RU" sz="1300" dirty="0">
                <a:latin typeface="+mn-lt"/>
              </a:rPr>
              <a:t>Внедрена система аттестации руководителей общеобразовательных организаций</a:t>
            </a:r>
          </a:p>
          <a:p>
            <a:r>
              <a:rPr lang="ru-RU" sz="1300" dirty="0">
                <a:latin typeface="+mn-lt"/>
              </a:rPr>
              <a:t> </a:t>
            </a:r>
          </a:p>
          <a:p>
            <a:r>
              <a:rPr lang="ru-RU" sz="1300" b="1" dirty="0" smtClean="0">
                <a:latin typeface="+mn-lt"/>
              </a:rPr>
              <a:t>70% </a:t>
            </a:r>
            <a:r>
              <a:rPr lang="ru-RU" sz="1300" dirty="0" smtClean="0">
                <a:latin typeface="+mn-lt"/>
              </a:rPr>
              <a:t>учителей </a:t>
            </a:r>
            <a:r>
              <a:rPr lang="ru-RU" sz="1300" dirty="0">
                <a:latin typeface="+mn-lt"/>
              </a:rPr>
              <a:t>в возрасте до 35 лет будут вовлечены в различные формы поддержки и сопровождения в первые три года работы</a:t>
            </a:r>
          </a:p>
          <a:p>
            <a:r>
              <a:rPr lang="ru-RU" sz="1300" dirty="0">
                <a:latin typeface="+mn-lt"/>
              </a:rPr>
              <a:t> </a:t>
            </a:r>
          </a:p>
          <a:p>
            <a:r>
              <a:rPr lang="ru-RU" sz="1300" b="1" dirty="0">
                <a:latin typeface="+mn-lt"/>
              </a:rPr>
              <a:t>50</a:t>
            </a:r>
            <a:r>
              <a:rPr lang="ru-RU" sz="1300" b="1" dirty="0" smtClean="0">
                <a:latin typeface="+mn-lt"/>
              </a:rPr>
              <a:t>% </a:t>
            </a:r>
            <a:r>
              <a:rPr lang="ru-RU" sz="1300" dirty="0" smtClean="0">
                <a:latin typeface="+mn-lt"/>
              </a:rPr>
              <a:t>педагогических </a:t>
            </a:r>
            <a:r>
              <a:rPr lang="ru-RU" sz="1300" dirty="0">
                <a:latin typeface="+mn-lt"/>
              </a:rPr>
              <a:t>работников повысят уровень </a:t>
            </a:r>
            <a:r>
              <a:rPr lang="ru-RU" sz="1300" dirty="0" smtClean="0">
                <a:latin typeface="+mn-lt"/>
              </a:rPr>
              <a:t>профессионального </a:t>
            </a:r>
            <a:r>
              <a:rPr lang="ru-RU" sz="1300" dirty="0">
                <a:latin typeface="+mn-lt"/>
              </a:rPr>
              <a:t>образования в форматах непрерывного образования</a:t>
            </a:r>
          </a:p>
          <a:p>
            <a:r>
              <a:rPr lang="ru-RU" sz="1300" dirty="0">
                <a:latin typeface="+mn-lt"/>
              </a:rPr>
              <a:t> </a:t>
            </a:r>
          </a:p>
          <a:p>
            <a:r>
              <a:rPr lang="ru-RU" sz="1300" b="1" dirty="0">
                <a:latin typeface="+mn-lt"/>
              </a:rPr>
              <a:t>10</a:t>
            </a:r>
            <a:r>
              <a:rPr lang="ru-RU" sz="1300" b="1" dirty="0" smtClean="0">
                <a:latin typeface="+mn-lt"/>
              </a:rPr>
              <a:t>% </a:t>
            </a:r>
            <a:r>
              <a:rPr lang="ru-RU" sz="1300" dirty="0">
                <a:latin typeface="+mn-lt"/>
              </a:rPr>
              <a:t>педагогических работников пройдут добровольную независимую оценку профессиональной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5952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12" descr="https://www.extremityhc.com/wp-content/uploads/2017/09/icon-target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6115" y="3436025"/>
            <a:ext cx="342616" cy="34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159997" y="390387"/>
            <a:ext cx="7089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/>
              <a:t>Региональный проект </a:t>
            </a:r>
            <a:r>
              <a:rPr lang="ru-RU" sz="1200" b="1" dirty="0" smtClean="0">
                <a:solidFill>
                  <a:srgbClr val="C00000"/>
                </a:solidFill>
              </a:rPr>
              <a:t>«</a:t>
            </a:r>
            <a:r>
              <a:rPr lang="ru-RU" sz="1200" dirty="0">
                <a:solidFill>
                  <a:srgbClr val="C00000"/>
                </a:solidFill>
                <a:cs typeface="Gotham Pro" panose="02000503040000020004" pitchFamily="2" charset="0"/>
              </a:rPr>
              <a:t>Создание условий для осуществления трудовой деятельности женщин, имеющих детей, включая достижение 100-процентной доступности (к 2021 году) дошкольного образования для детей в возрасте до трех лет</a:t>
            </a:r>
            <a:r>
              <a:rPr lang="ru-RU" sz="1200" b="1" dirty="0" smtClean="0">
                <a:solidFill>
                  <a:srgbClr val="C00000"/>
                </a:solidFill>
              </a:rPr>
              <a:t>»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61579" y="453205"/>
            <a:ext cx="2019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Финансирование 2019 г. –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</a:rPr>
              <a:t>897,00</a:t>
            </a:r>
            <a:r>
              <a:rPr lang="ru-RU" sz="1200" b="1" dirty="0" smtClean="0"/>
              <a:t> млн. руб.</a:t>
            </a:r>
            <a:endParaRPr lang="ru-RU" sz="1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3887" y="1020859"/>
            <a:ext cx="873403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Заключены Соглашения с </a:t>
            </a:r>
            <a:r>
              <a:rPr lang="ru-RU" sz="1100" b="1" dirty="0" err="1"/>
              <a:t>Минпросвещения</a:t>
            </a:r>
            <a:r>
              <a:rPr lang="ru-RU" sz="1100" b="1" dirty="0"/>
              <a:t> России </a:t>
            </a:r>
            <a:r>
              <a:rPr lang="ru-RU" sz="1100" dirty="0"/>
              <a:t>на создание дополнительных мест для детей от 2 месяцев до 3 лет в дошкольных организациях от 18.05.2018 г., 15.02.2019 г</a:t>
            </a:r>
            <a:r>
              <a:rPr lang="ru-RU" sz="1100" dirty="0" smtClean="0"/>
              <a:t>. (512,54 </a:t>
            </a:r>
            <a:r>
              <a:rPr lang="ru-RU" sz="1100" dirty="0" err="1" smtClean="0"/>
              <a:t>млн.руб</a:t>
            </a:r>
            <a:r>
              <a:rPr lang="ru-RU" sz="1100" dirty="0" smtClean="0"/>
              <a:t>.) </a:t>
            </a:r>
          </a:p>
          <a:p>
            <a:pPr marL="171450" lvl="0" indent="-171450">
              <a:buClr>
                <a:srgbClr val="00B050"/>
              </a:buClr>
              <a:buFontTx/>
              <a:buChar char="-"/>
            </a:pPr>
            <a:r>
              <a:rPr lang="ru-RU" sz="1100" i="1" dirty="0" smtClean="0"/>
              <a:t>Продолжается </a:t>
            </a:r>
            <a:r>
              <a:rPr lang="ru-RU" sz="1100" i="1" dirty="0"/>
              <a:t>строительство 6 ясельных корпусов (переходящие с 2018 г.), 1 - объявлен </a:t>
            </a:r>
            <a:r>
              <a:rPr lang="ru-RU" sz="1100" i="1" dirty="0" smtClean="0"/>
              <a:t>аукцион</a:t>
            </a:r>
          </a:p>
          <a:p>
            <a:pPr marL="171450" lvl="0" indent="-171450">
              <a:buClr>
                <a:srgbClr val="00B050"/>
              </a:buClr>
              <a:buFontTx/>
              <a:buChar char="-"/>
            </a:pPr>
            <a:r>
              <a:rPr lang="ru-RU" sz="1100" i="1" dirty="0" smtClean="0"/>
              <a:t>Распределены </a:t>
            </a:r>
            <a:r>
              <a:rPr lang="ru-RU" sz="1100" i="1" dirty="0"/>
              <a:t>средства областного бюджета на дополнительные работы (140 </a:t>
            </a:r>
            <a:r>
              <a:rPr lang="ru-RU" sz="1100" i="1" dirty="0" err="1"/>
              <a:t>млн.руб</a:t>
            </a:r>
            <a:r>
              <a:rPr lang="ru-RU" sz="1100" i="1" dirty="0" smtClean="0"/>
              <a:t>.)</a:t>
            </a:r>
          </a:p>
          <a:p>
            <a:pPr marL="171450" lvl="0" indent="-171450">
              <a:buClr>
                <a:srgbClr val="00B050"/>
              </a:buClr>
              <a:buFontTx/>
              <a:buChar char="-"/>
            </a:pPr>
            <a:r>
              <a:rPr lang="ru-RU" sz="1100" i="1" dirty="0" smtClean="0"/>
              <a:t>Определен </a:t>
            </a:r>
            <a:r>
              <a:rPr lang="ru-RU" sz="1100" i="1" dirty="0"/>
              <a:t>график финансирования </a:t>
            </a:r>
          </a:p>
          <a:p>
            <a:pPr lvl="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ru-RU" sz="1100" b="1" dirty="0"/>
              <a:t>Заключено Соглашение с </a:t>
            </a:r>
            <a:r>
              <a:rPr lang="ru-RU" sz="1100" b="1" dirty="0" err="1"/>
              <a:t>Минпросвещения</a:t>
            </a:r>
            <a:r>
              <a:rPr lang="ru-RU" sz="1100" b="1" dirty="0"/>
              <a:t> России </a:t>
            </a:r>
            <a:r>
              <a:rPr lang="ru-RU" sz="1100" dirty="0"/>
              <a:t>на создание дополнительных мест для детей от 1,5 до 3 лет в дошкольных организациях от 06.02.2019 г</a:t>
            </a:r>
            <a:r>
              <a:rPr lang="ru-RU" sz="1100" dirty="0" smtClean="0"/>
              <a:t>. (384,46 млн. руб.)</a:t>
            </a:r>
          </a:p>
          <a:p>
            <a:pPr marL="171450" lvl="0" indent="-171450">
              <a:buClr>
                <a:srgbClr val="00B050"/>
              </a:buClr>
              <a:buFontTx/>
              <a:buChar char="-"/>
            </a:pPr>
            <a:r>
              <a:rPr lang="ru-RU" sz="1100" i="1" dirty="0" smtClean="0"/>
              <a:t>Определены </a:t>
            </a:r>
            <a:r>
              <a:rPr lang="ru-RU" sz="1100" i="1" dirty="0"/>
              <a:t>6 объектов строительства на 2019-2021 </a:t>
            </a:r>
            <a:r>
              <a:rPr lang="ru-RU" sz="1100" i="1" dirty="0" smtClean="0"/>
              <a:t>г.</a:t>
            </a:r>
          </a:p>
          <a:p>
            <a:pPr marL="171450" lvl="0" indent="-171450">
              <a:buClr>
                <a:srgbClr val="00B050"/>
              </a:buClr>
              <a:buFontTx/>
              <a:buChar char="-"/>
            </a:pPr>
            <a:r>
              <a:rPr lang="ru-RU" sz="1100" i="1" dirty="0" smtClean="0"/>
              <a:t>Утвержден </a:t>
            </a:r>
            <a:r>
              <a:rPr lang="ru-RU" sz="1100" i="1" dirty="0"/>
              <a:t>порядок предоставления субсидии местным бюджетам (прием заявок до 15.03.2019 </a:t>
            </a:r>
            <a:r>
              <a:rPr lang="ru-RU" sz="1100" i="1" dirty="0" smtClean="0"/>
              <a:t>г.).</a:t>
            </a:r>
            <a:endParaRPr lang="ru-RU" sz="1100" dirty="0"/>
          </a:p>
        </p:txBody>
      </p:sp>
      <p:sp>
        <p:nvSpPr>
          <p:cNvPr id="74" name="TextBox 73"/>
          <p:cNvSpPr txBox="1"/>
          <p:nvPr/>
        </p:nvSpPr>
        <p:spPr>
          <a:xfrm>
            <a:off x="5266782" y="2728673"/>
            <a:ext cx="2123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C00000"/>
                </a:solidFill>
                <a:latin typeface="+mn-lt"/>
              </a:rPr>
              <a:t>ПОКАЗАТЕЛИ 2019 г.</a:t>
            </a:r>
            <a:endParaRPr lang="ru-RU" sz="1200" b="1" u="sng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887" y="2711680"/>
            <a:ext cx="87279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dirty="0"/>
              <a:t>Создано 945 </a:t>
            </a:r>
            <a:r>
              <a:rPr lang="ru-RU" sz="1100" dirty="0" smtClean="0"/>
              <a:t>мест </a:t>
            </a:r>
            <a:r>
              <a:rPr lang="ru-RU" sz="1100" dirty="0"/>
              <a:t>для детей от 2 месяцев до 3 лет в дошкольных </a:t>
            </a:r>
            <a:r>
              <a:rPr lang="ru-RU" sz="1100" dirty="0" smtClean="0"/>
              <a:t>организациях;</a:t>
            </a:r>
          </a:p>
          <a:p>
            <a:pPr indent="31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dirty="0"/>
              <a:t>Создано 135 </a:t>
            </a:r>
            <a:r>
              <a:rPr lang="ru-RU" sz="1100" dirty="0" smtClean="0"/>
              <a:t>мест </a:t>
            </a:r>
            <a:r>
              <a:rPr lang="ru-RU" sz="1100" dirty="0"/>
              <a:t>для детей от 1,5 до 3 лет в дошкольных </a:t>
            </a:r>
            <a:r>
              <a:rPr lang="ru-RU" sz="1100" dirty="0" smtClean="0"/>
              <a:t>организациях;</a:t>
            </a:r>
            <a:endParaRPr lang="ru-RU" sz="1100" dirty="0"/>
          </a:p>
          <a:p>
            <a:pPr indent="3175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100" dirty="0" smtClean="0"/>
              <a:t> </a:t>
            </a:r>
            <a:r>
              <a:rPr lang="ru-RU" sz="1100" dirty="0"/>
              <a:t>Начато строительство </a:t>
            </a:r>
            <a:r>
              <a:rPr lang="ru-RU" sz="1100" dirty="0" smtClean="0"/>
              <a:t>3 </a:t>
            </a:r>
            <a:r>
              <a:rPr lang="ru-RU" sz="1100" dirty="0"/>
              <a:t>объектов на 835 </a:t>
            </a:r>
            <a:r>
              <a:rPr lang="ru-RU" sz="1100" dirty="0" smtClean="0"/>
              <a:t>мест </a:t>
            </a:r>
            <a:r>
              <a:rPr lang="ru-RU" sz="1100" dirty="0"/>
              <a:t>для детей от 1,5 до 3 лет в дошкольных </a:t>
            </a:r>
            <a:r>
              <a:rPr lang="ru-RU" sz="1100" dirty="0" smtClean="0"/>
              <a:t>организациях.</a:t>
            </a:r>
            <a:endParaRPr lang="ru-RU" sz="11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1870" y="69113"/>
            <a:ext cx="57680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Gotham Pro" panose="02000503040000020004" pitchFamily="2" charset="0"/>
                <a:cs typeface="Gotham Pro" panose="02000503040000020004" pitchFamily="2" charset="0"/>
              </a:rPr>
              <a:t>Национальный проект «Демография»</a:t>
            </a:r>
            <a:endParaRPr lang="en-US" sz="1400" b="1" dirty="0">
              <a:latin typeface="Gotham Pro" panose="02000503040000020004" pitchFamily="2" charset="0"/>
              <a:cs typeface="Gotham Pro" panose="02000503040000020004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2587" y="3372472"/>
            <a:ext cx="6744863" cy="461665"/>
          </a:xfrm>
          <a:prstGeom prst="rect">
            <a:avLst/>
          </a:prstGeom>
          <a:solidFill>
            <a:srgbClr val="FCEEDA">
              <a:alpha val="89804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+mn-lt"/>
              </a:rPr>
              <a:t>ЦЕЛЬ:</a:t>
            </a:r>
            <a:r>
              <a:rPr lang="ru-RU" sz="1200" b="1" dirty="0" smtClean="0">
                <a:latin typeface="+mn-lt"/>
              </a:rPr>
              <a:t> </a:t>
            </a:r>
            <a:r>
              <a:rPr lang="ru-RU" sz="1200" dirty="0">
                <a:latin typeface="+mn-lt"/>
              </a:rPr>
              <a:t>создание условий занятости женщин - 100-% доступность в 2021 году дошкольного образования для детей в возрасте до 3 лет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3359" y="3820777"/>
            <a:ext cx="740228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+mn-lt"/>
              </a:rPr>
              <a:t>Мероприятие «Создание дополнительных мест в детских садах для детей младше трех лет</a:t>
            </a:r>
            <a:endParaRPr lang="ru-RU" sz="1100" b="1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86843" y="4068188"/>
            <a:ext cx="1094628" cy="3105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2019 год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88768" y="4346061"/>
            <a:ext cx="1094628" cy="23879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1080</a:t>
            </a:r>
            <a:r>
              <a:rPr lang="en-US" sz="1400" dirty="0" smtClean="0">
                <a:solidFill>
                  <a:srgbClr val="DE4E4E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мест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49526" y="4648584"/>
            <a:ext cx="2354130" cy="1023785"/>
            <a:chOff x="1000359" y="3822809"/>
            <a:chExt cx="2354130" cy="107577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001495" y="3822809"/>
              <a:ext cx="1032615" cy="411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г</a:t>
              </a:r>
              <a:r>
                <a:rPr lang="ru-RU" sz="1300" dirty="0" smtClean="0">
                  <a:solidFill>
                    <a:schemeClr val="tx1"/>
                  </a:solidFill>
                </a:rPr>
                <a:t>.Липецк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000359" y="4276198"/>
              <a:ext cx="1024393" cy="62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7 ясельных корпусов</a:t>
              </a:r>
            </a:p>
            <a:p>
              <a:pPr algn="ctr"/>
              <a:r>
                <a:rPr lang="ru-RU" sz="1200" dirty="0" smtClean="0">
                  <a:solidFill>
                    <a:srgbClr val="C00000"/>
                  </a:solidFill>
                </a:rPr>
                <a:t>945 мест</a:t>
              </a:r>
              <a:endParaRPr lang="ru-RU" sz="1200" dirty="0">
                <a:solidFill>
                  <a:srgbClr val="C0000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143787" y="3823359"/>
              <a:ext cx="1210702" cy="411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>
                  <a:solidFill>
                    <a:schemeClr val="tx1"/>
                  </a:solidFill>
                </a:rPr>
                <a:t>Липецкий р-н, </a:t>
              </a:r>
              <a:r>
                <a:rPr lang="ru-RU" sz="1300" dirty="0" err="1" smtClean="0">
                  <a:solidFill>
                    <a:schemeClr val="tx1"/>
                  </a:solidFill>
                </a:rPr>
                <a:t>с.Ленино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38711" y="4276749"/>
              <a:ext cx="1210702" cy="62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1 ясельный корпус </a:t>
              </a:r>
            </a:p>
            <a:p>
              <a:pPr algn="ctr"/>
              <a:r>
                <a:rPr lang="ru-RU" sz="1200" dirty="0" smtClean="0">
                  <a:solidFill>
                    <a:srgbClr val="C00000"/>
                  </a:solidFill>
                </a:rPr>
                <a:t>135 мест</a:t>
              </a:r>
              <a:endParaRPr lang="ru-RU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3757131" y="4086559"/>
            <a:ext cx="1094628" cy="3105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2020 </a:t>
            </a:r>
            <a:r>
              <a:rPr lang="ru-RU" sz="1400" b="1" dirty="0">
                <a:solidFill>
                  <a:schemeClr val="tx1"/>
                </a:solidFill>
              </a:rPr>
              <a:t>год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65831" y="4327856"/>
            <a:ext cx="1094628" cy="23879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835</a:t>
            </a:r>
            <a:r>
              <a:rPr lang="en-US" sz="1400" dirty="0" smtClean="0">
                <a:solidFill>
                  <a:srgbClr val="DE4E4E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мест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919853" y="4648583"/>
            <a:ext cx="2742111" cy="1023261"/>
            <a:chOff x="629173" y="3834248"/>
            <a:chExt cx="2382966" cy="1075219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203518" y="3834248"/>
              <a:ext cx="1382620" cy="411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г</a:t>
              </a:r>
              <a:r>
                <a:rPr lang="ru-RU" sz="1300" dirty="0" smtClean="0">
                  <a:solidFill>
                    <a:schemeClr val="tx1"/>
                  </a:solidFill>
                </a:rPr>
                <a:t>.Липецк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29173" y="4287637"/>
              <a:ext cx="2382966" cy="62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</a:rPr>
                <a:t>Детский сад в </a:t>
              </a:r>
              <a:r>
                <a:rPr lang="ru-RU" sz="1000" dirty="0" err="1" smtClean="0">
                  <a:solidFill>
                    <a:schemeClr val="tx1"/>
                  </a:solidFill>
                </a:rPr>
                <a:t>мкр</a:t>
              </a:r>
              <a:r>
                <a:rPr lang="ru-RU" sz="1000" dirty="0" smtClean="0">
                  <a:solidFill>
                    <a:schemeClr val="tx1"/>
                  </a:solidFill>
                </a:rPr>
                <a:t>. «Звездный» </a:t>
              </a:r>
              <a:r>
                <a:rPr lang="ru-RU" sz="1000" dirty="0" smtClean="0">
                  <a:solidFill>
                    <a:srgbClr val="C00000"/>
                  </a:solidFill>
                </a:rPr>
                <a:t>350 мест</a:t>
              </a:r>
            </a:p>
            <a:p>
              <a:pPr algn="ctr"/>
              <a:r>
                <a:rPr lang="ru-RU" sz="1000" dirty="0">
                  <a:solidFill>
                    <a:schemeClr val="tx1"/>
                  </a:solidFill>
                </a:rPr>
                <a:t>«Европейский» </a:t>
              </a:r>
              <a:r>
                <a:rPr lang="ru-RU" sz="1000" dirty="0" smtClean="0">
                  <a:solidFill>
                    <a:schemeClr val="tx1"/>
                  </a:solidFill>
                </a:rPr>
                <a:t>(</a:t>
              </a:r>
              <a:r>
                <a:rPr lang="ru-RU" sz="1000" dirty="0">
                  <a:solidFill>
                    <a:schemeClr val="tx1"/>
                  </a:solidFill>
                </a:rPr>
                <a:t>32-33)  </a:t>
              </a:r>
              <a:r>
                <a:rPr lang="ru-RU" sz="1000" dirty="0">
                  <a:solidFill>
                    <a:srgbClr val="C00000"/>
                  </a:solidFill>
                </a:rPr>
                <a:t>350 </a:t>
              </a:r>
              <a:r>
                <a:rPr lang="ru-RU" sz="1000" dirty="0" smtClean="0">
                  <a:solidFill>
                    <a:srgbClr val="C00000"/>
                  </a:solidFill>
                </a:rPr>
                <a:t>мест</a:t>
              </a:r>
            </a:p>
            <a:p>
              <a:pPr algn="ctr"/>
              <a:r>
                <a:rPr lang="ru-RU" sz="1000" dirty="0">
                  <a:solidFill>
                    <a:schemeClr val="tx1"/>
                  </a:solidFill>
                </a:rPr>
                <a:t>1 ясельный корпус </a:t>
              </a:r>
              <a:r>
                <a:rPr lang="ru-RU" sz="1000" dirty="0" smtClean="0">
                  <a:solidFill>
                    <a:srgbClr val="C00000"/>
                  </a:solidFill>
                </a:rPr>
                <a:t>135 мест</a:t>
              </a:r>
              <a:endParaRPr lang="ru-RU" sz="1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6592548" y="4071932"/>
            <a:ext cx="1094628" cy="3105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2021 </a:t>
            </a:r>
            <a:r>
              <a:rPr lang="ru-RU" sz="1400" b="1" dirty="0">
                <a:solidFill>
                  <a:schemeClr val="tx1"/>
                </a:solidFill>
              </a:rPr>
              <a:t>год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16753" y="4364435"/>
            <a:ext cx="1094628" cy="23879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410</a:t>
            </a:r>
            <a:r>
              <a:rPr lang="en-US" sz="1400" dirty="0" smtClean="0">
                <a:solidFill>
                  <a:srgbClr val="DE4E4E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мест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868722" y="4670218"/>
            <a:ext cx="2670807" cy="1023575"/>
            <a:chOff x="859960" y="3833917"/>
            <a:chExt cx="2670807" cy="1075549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859960" y="3834248"/>
              <a:ext cx="1229232" cy="411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>
                  <a:solidFill>
                    <a:schemeClr val="tx1"/>
                  </a:solidFill>
                </a:rPr>
                <a:t>г</a:t>
              </a:r>
              <a:r>
                <a:rPr lang="ru-RU" sz="1300" dirty="0" smtClean="0">
                  <a:solidFill>
                    <a:schemeClr val="tx1"/>
                  </a:solidFill>
                </a:rPr>
                <a:t>.Липецк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860903" y="4287636"/>
              <a:ext cx="1219445" cy="62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 smtClean="0">
                  <a:solidFill>
                    <a:schemeClr val="tx1"/>
                  </a:solidFill>
                </a:rPr>
                <a:t>Детский сад в </a:t>
              </a:r>
              <a:r>
                <a:rPr lang="ru-RU" sz="1100" dirty="0" err="1" smtClean="0">
                  <a:solidFill>
                    <a:schemeClr val="tx1"/>
                  </a:solidFill>
                </a:rPr>
                <a:t>мкр</a:t>
              </a:r>
              <a:r>
                <a:rPr lang="ru-RU" sz="1100" dirty="0" smtClean="0">
                  <a:solidFill>
                    <a:schemeClr val="tx1"/>
                  </a:solidFill>
                </a:rPr>
                <a:t>. «Победа» (30-31) </a:t>
              </a:r>
              <a:r>
                <a:rPr lang="ru-RU" sz="1100" dirty="0" smtClean="0">
                  <a:solidFill>
                    <a:srgbClr val="C00000"/>
                  </a:solidFill>
                </a:rPr>
                <a:t>350 мест</a:t>
              </a:r>
              <a:endParaRPr lang="ru-RU" sz="1100" dirty="0">
                <a:solidFill>
                  <a:srgbClr val="C00000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194872" y="3833917"/>
              <a:ext cx="1334247" cy="4111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>
                  <a:solidFill>
                    <a:schemeClr val="tx1"/>
                  </a:solidFill>
                </a:rPr>
                <a:t>Елецкий р-н, </a:t>
              </a:r>
              <a:r>
                <a:rPr lang="ru-RU" sz="1300" dirty="0" err="1" smtClean="0">
                  <a:solidFill>
                    <a:schemeClr val="tx1"/>
                  </a:solidFill>
                </a:rPr>
                <a:t>п.Солидарность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196520" y="4287306"/>
              <a:ext cx="1334247" cy="6218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</a:rPr>
                <a:t>1 ясельный корпус </a:t>
              </a:r>
            </a:p>
            <a:p>
              <a:pPr algn="ctr"/>
              <a:r>
                <a:rPr lang="ru-RU" sz="1200" dirty="0" smtClean="0">
                  <a:solidFill>
                    <a:srgbClr val="C00000"/>
                  </a:solidFill>
                </a:rPr>
                <a:t>60 мест</a:t>
              </a:r>
              <a:endParaRPr lang="ru-RU" sz="12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9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9dadd6f2618902cf4ff3cd5f2fee39b8034a3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2300</Words>
  <Application>Microsoft Office PowerPoint</Application>
  <PresentationFormat>Экран (16:10)</PresentationFormat>
  <Paragraphs>287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Gotham Pro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shelagin</dc:creator>
  <cp:lastModifiedBy>Microsoft</cp:lastModifiedBy>
  <cp:revision>278</cp:revision>
  <cp:lastPrinted>2019-03-21T10:28:31Z</cp:lastPrinted>
  <dcterms:created xsi:type="dcterms:W3CDTF">2018-12-12T10:35:16Z</dcterms:created>
  <dcterms:modified xsi:type="dcterms:W3CDTF">2019-03-28T10:54:29Z</dcterms:modified>
</cp:coreProperties>
</file>